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7" r:id="rId4"/>
    <p:sldId id="268" r:id="rId5"/>
    <p:sldId id="269" r:id="rId6"/>
    <p:sldId id="270" r:id="rId7"/>
    <p:sldId id="265" r:id="rId8"/>
    <p:sldId id="267" r:id="rId9"/>
    <p:sldId id="266" r:id="rId10"/>
    <p:sldId id="261" r:id="rId11"/>
    <p:sldId id="260"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96B001-E302-47D0-A0BF-EDB10FE12A15}">
          <p14:sldIdLst>
            <p14:sldId id="256"/>
            <p14:sldId id="258"/>
          </p14:sldIdLst>
        </p14:section>
        <p14:section name="Untitled Section" id="{6FB11F94-7C26-4145-A72A-EB0C864588B3}">
          <p14:sldIdLst>
            <p14:sldId id="257"/>
            <p14:sldId id="268"/>
            <p14:sldId id="269"/>
            <p14:sldId id="270"/>
            <p14:sldId id="265"/>
            <p14:sldId id="267"/>
            <p14:sldId id="266"/>
            <p14:sldId id="261"/>
            <p14:sldId id="260"/>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519"/>
    <a:srgbClr val="C7E6A4"/>
    <a:srgbClr val="FF6600"/>
    <a:srgbClr val="FF7C80"/>
    <a:srgbClr val="009ED6"/>
    <a:srgbClr val="FF3300"/>
    <a:srgbClr val="89E0FF"/>
    <a:srgbClr val="9BE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AEC46-88DF-4F3B-BAD5-BC4CEA50EB11}" type="doc">
      <dgm:prSet loTypeId="urn:microsoft.com/office/officeart/2018/2/layout/IconLabelList" loCatId="icon" qsTypeId="urn:microsoft.com/office/officeart/2005/8/quickstyle/simple1" qsCatId="simple" csTypeId="urn:microsoft.com/office/officeart/2005/8/colors/colorful5" csCatId="colorful" phldr="1"/>
      <dgm:spPr/>
      <dgm:t>
        <a:bodyPr/>
        <a:lstStyle/>
        <a:p>
          <a:endParaRPr lang="en-US"/>
        </a:p>
      </dgm:t>
    </dgm:pt>
    <dgm:pt modelId="{FA13B930-9BC8-4DD3-8D14-C4358A3A0F24}">
      <dgm:prSet/>
      <dgm:spPr>
        <a:solidFill>
          <a:srgbClr val="89E0FF"/>
        </a:solidFill>
      </dgm:spPr>
      <dgm:t>
        <a:bodyPr/>
        <a:lstStyle/>
        <a:p>
          <a:pPr>
            <a:lnSpc>
              <a:spcPct val="100000"/>
            </a:lnSpc>
          </a:pPr>
          <a:r>
            <a:rPr lang="en-GB" dirty="0"/>
            <a:t>Our Vision  </a:t>
          </a:r>
          <a:endParaRPr lang="en-US" dirty="0"/>
        </a:p>
      </dgm:t>
    </dgm:pt>
    <dgm:pt modelId="{394C250A-6BA9-4961-ADD7-44BDE93E2959}" type="parTrans" cxnId="{4735BCCF-B2E4-4574-A879-339201903A71}">
      <dgm:prSet/>
      <dgm:spPr/>
      <dgm:t>
        <a:bodyPr/>
        <a:lstStyle/>
        <a:p>
          <a:endParaRPr lang="en-US"/>
        </a:p>
      </dgm:t>
    </dgm:pt>
    <dgm:pt modelId="{9AF71C05-1867-4602-BB80-87E710F6B719}" type="sibTrans" cxnId="{4735BCCF-B2E4-4574-A879-339201903A71}">
      <dgm:prSet/>
      <dgm:spPr/>
      <dgm:t>
        <a:bodyPr/>
        <a:lstStyle/>
        <a:p>
          <a:endParaRPr lang="en-US"/>
        </a:p>
      </dgm:t>
    </dgm:pt>
    <dgm:pt modelId="{BEE4E2B6-ED43-4039-A8E0-73D0C8E2A5E5}">
      <dgm:prSet/>
      <dgm:spPr>
        <a:solidFill>
          <a:srgbClr val="C7E6A4"/>
        </a:solidFill>
      </dgm:spPr>
      <dgm:t>
        <a:bodyPr/>
        <a:lstStyle/>
        <a:p>
          <a:pPr>
            <a:lnSpc>
              <a:spcPct val="100000"/>
            </a:lnSpc>
          </a:pPr>
          <a:r>
            <a:rPr lang="en-GB" dirty="0"/>
            <a:t>Our Mission</a:t>
          </a:r>
          <a:endParaRPr lang="en-US" dirty="0"/>
        </a:p>
      </dgm:t>
    </dgm:pt>
    <dgm:pt modelId="{3643884D-951E-4DDD-97AF-069938C775EA}" type="parTrans" cxnId="{19B64602-8229-4643-AE7E-E9F19802925B}">
      <dgm:prSet/>
      <dgm:spPr/>
      <dgm:t>
        <a:bodyPr/>
        <a:lstStyle/>
        <a:p>
          <a:endParaRPr lang="en-US"/>
        </a:p>
      </dgm:t>
    </dgm:pt>
    <dgm:pt modelId="{B34C023A-BC6B-4898-9E46-1DB78D4A4AFD}" type="sibTrans" cxnId="{19B64602-8229-4643-AE7E-E9F19802925B}">
      <dgm:prSet/>
      <dgm:spPr/>
      <dgm:t>
        <a:bodyPr/>
        <a:lstStyle/>
        <a:p>
          <a:endParaRPr lang="en-US"/>
        </a:p>
      </dgm:t>
    </dgm:pt>
    <dgm:pt modelId="{E017F8D6-96B8-4D6A-AB6E-78D946F09B72}">
      <dgm:prSet/>
      <dgm:spPr>
        <a:solidFill>
          <a:srgbClr val="FF7C80"/>
        </a:solidFill>
      </dgm:spPr>
      <dgm:t>
        <a:bodyPr/>
        <a:lstStyle/>
        <a:p>
          <a:pPr>
            <a:lnSpc>
              <a:spcPct val="100000"/>
            </a:lnSpc>
          </a:pPr>
          <a:r>
            <a:rPr lang="en-GB" dirty="0"/>
            <a:t>Our Values</a:t>
          </a:r>
          <a:endParaRPr lang="en-US" dirty="0"/>
        </a:p>
      </dgm:t>
    </dgm:pt>
    <dgm:pt modelId="{C9FFF125-C6A0-4A77-A11C-3EB472720C2C}" type="parTrans" cxnId="{8B075168-9D04-4639-A19C-94E956375D10}">
      <dgm:prSet/>
      <dgm:spPr/>
      <dgm:t>
        <a:bodyPr/>
        <a:lstStyle/>
        <a:p>
          <a:endParaRPr lang="en-US"/>
        </a:p>
      </dgm:t>
    </dgm:pt>
    <dgm:pt modelId="{2BE80C01-928D-4DF8-A124-1361D4246205}" type="sibTrans" cxnId="{8B075168-9D04-4639-A19C-94E956375D10}">
      <dgm:prSet/>
      <dgm:spPr/>
      <dgm:t>
        <a:bodyPr/>
        <a:lstStyle/>
        <a:p>
          <a:endParaRPr lang="en-US"/>
        </a:p>
      </dgm:t>
    </dgm:pt>
    <dgm:pt modelId="{958F757F-BFA6-49ED-A5E6-F8E89BF843E8}" type="pres">
      <dgm:prSet presAssocID="{804AEC46-88DF-4F3B-BAD5-BC4CEA50EB11}" presName="root" presStyleCnt="0">
        <dgm:presLayoutVars>
          <dgm:dir/>
          <dgm:resizeHandles val="exact"/>
        </dgm:presLayoutVars>
      </dgm:prSet>
      <dgm:spPr/>
    </dgm:pt>
    <dgm:pt modelId="{CBC82391-6B79-490C-9AAB-8F22A01F2465}" type="pres">
      <dgm:prSet presAssocID="{FA13B930-9BC8-4DD3-8D14-C4358A3A0F24}" presName="compNode" presStyleCnt="0"/>
      <dgm:spPr/>
    </dgm:pt>
    <dgm:pt modelId="{94E33FEF-7E06-4CFE-A7EB-BFAA8EC80382}" type="pres">
      <dgm:prSet presAssocID="{FA13B930-9BC8-4DD3-8D14-C4358A3A0F24}" presName="iconRect" presStyleLbl="node1" presStyleIdx="0" presStyleCnt="3" custScaleX="89147" custScaleY="86963" custLinFactY="-4332" custLinFactNeighborX="-37928"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ye"/>
        </a:ext>
      </dgm:extLst>
    </dgm:pt>
    <dgm:pt modelId="{CD478471-234B-4C06-BDD8-E29FBFD97E0D}" type="pres">
      <dgm:prSet presAssocID="{FA13B930-9BC8-4DD3-8D14-C4358A3A0F24}" presName="spaceRect" presStyleCnt="0"/>
      <dgm:spPr/>
    </dgm:pt>
    <dgm:pt modelId="{F36A3DFE-1ED3-4539-A124-5DD0EE5BEDF8}" type="pres">
      <dgm:prSet presAssocID="{FA13B930-9BC8-4DD3-8D14-C4358A3A0F24}" presName="textRect" presStyleLbl="revTx" presStyleIdx="0" presStyleCnt="3" custLinFactY="-100000" custLinFactNeighborX="-11235" custLinFactNeighborY="-109796">
        <dgm:presLayoutVars>
          <dgm:chMax val="1"/>
          <dgm:chPref val="1"/>
        </dgm:presLayoutVars>
      </dgm:prSet>
      <dgm:spPr/>
    </dgm:pt>
    <dgm:pt modelId="{D18959D7-253D-46F5-8F78-0F62DA07D891}" type="pres">
      <dgm:prSet presAssocID="{9AF71C05-1867-4602-BB80-87E710F6B719}" presName="sibTrans" presStyleCnt="0"/>
      <dgm:spPr/>
    </dgm:pt>
    <dgm:pt modelId="{0B40D84F-701B-4EF2-9E71-5C528CECBB69}" type="pres">
      <dgm:prSet presAssocID="{BEE4E2B6-ED43-4039-A8E0-73D0C8E2A5E5}" presName="compNode" presStyleCnt="0"/>
      <dgm:spPr/>
    </dgm:pt>
    <dgm:pt modelId="{63ED6C20-C727-470D-9355-FB52B6D8E0A9}" type="pres">
      <dgm:prSet presAssocID="{BEE4E2B6-ED43-4039-A8E0-73D0C8E2A5E5}" presName="iconRect" presStyleLbl="node1" presStyleIdx="1" presStyleCnt="3" custScaleX="92090" custScaleY="79066" custLinFactNeighborX="0" custLinFactNeighborY="-8115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A749F926-33F8-44FC-953E-2003D14A64BD}" type="pres">
      <dgm:prSet presAssocID="{BEE4E2B6-ED43-4039-A8E0-73D0C8E2A5E5}" presName="spaceRect" presStyleCnt="0"/>
      <dgm:spPr/>
    </dgm:pt>
    <dgm:pt modelId="{C5433C06-5541-48E9-A492-1258A27F1683}" type="pres">
      <dgm:prSet presAssocID="{BEE4E2B6-ED43-4039-A8E0-73D0C8E2A5E5}" presName="textRect" presStyleLbl="revTx" presStyleIdx="1" presStyleCnt="3" custLinFactY="-100000" custLinFactNeighborX="-3416" custLinFactNeighborY="-110752">
        <dgm:presLayoutVars>
          <dgm:chMax val="1"/>
          <dgm:chPref val="1"/>
        </dgm:presLayoutVars>
      </dgm:prSet>
      <dgm:spPr/>
    </dgm:pt>
    <dgm:pt modelId="{6DD81D32-E83D-49D4-9CB2-7B2CB8C67D69}" type="pres">
      <dgm:prSet presAssocID="{B34C023A-BC6B-4898-9E46-1DB78D4A4AFD}" presName="sibTrans" presStyleCnt="0"/>
      <dgm:spPr/>
    </dgm:pt>
    <dgm:pt modelId="{1F6C2177-A71A-44A0-B957-86CAA579653A}" type="pres">
      <dgm:prSet presAssocID="{E017F8D6-96B8-4D6A-AB6E-78D946F09B72}" presName="compNode" presStyleCnt="0"/>
      <dgm:spPr/>
    </dgm:pt>
    <dgm:pt modelId="{E2CDE4A3-FD58-4B1D-ADCB-7F619D040308}" type="pres">
      <dgm:prSet presAssocID="{E017F8D6-96B8-4D6A-AB6E-78D946F09B72}" presName="iconRect" presStyleLbl="node1" presStyleIdx="2" presStyleCnt="3" custScaleX="121344" custScaleY="71202" custLinFactNeighborX="13951" custLinFactNeighborY="-7206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andshake"/>
        </a:ext>
      </dgm:extLst>
    </dgm:pt>
    <dgm:pt modelId="{092A046D-64D5-49AE-948E-16DDBB536BE1}" type="pres">
      <dgm:prSet presAssocID="{E017F8D6-96B8-4D6A-AB6E-78D946F09B72}" presName="spaceRect" presStyleCnt="0"/>
      <dgm:spPr/>
    </dgm:pt>
    <dgm:pt modelId="{D3C24917-9653-4165-9EEA-B1B37D31BE5C}" type="pres">
      <dgm:prSet presAssocID="{E017F8D6-96B8-4D6A-AB6E-78D946F09B72}" presName="textRect" presStyleLbl="revTx" presStyleIdx="2" presStyleCnt="3" custLinFactY="-100000" custLinFactNeighborX="7354" custLinFactNeighborY="-111191">
        <dgm:presLayoutVars>
          <dgm:chMax val="1"/>
          <dgm:chPref val="1"/>
        </dgm:presLayoutVars>
      </dgm:prSet>
      <dgm:spPr/>
    </dgm:pt>
  </dgm:ptLst>
  <dgm:cxnLst>
    <dgm:cxn modelId="{19B64602-8229-4643-AE7E-E9F19802925B}" srcId="{804AEC46-88DF-4F3B-BAD5-BC4CEA50EB11}" destId="{BEE4E2B6-ED43-4039-A8E0-73D0C8E2A5E5}" srcOrd="1" destOrd="0" parTransId="{3643884D-951E-4DDD-97AF-069938C775EA}" sibTransId="{B34C023A-BC6B-4898-9E46-1DB78D4A4AFD}"/>
    <dgm:cxn modelId="{8188B240-8461-460D-B270-22A8449DB434}" type="presOf" srcId="{FA13B930-9BC8-4DD3-8D14-C4358A3A0F24}" destId="{F36A3DFE-1ED3-4539-A124-5DD0EE5BEDF8}" srcOrd="0" destOrd="0" presId="urn:microsoft.com/office/officeart/2018/2/layout/IconLabelList"/>
    <dgm:cxn modelId="{0430CF5D-C395-47D3-9CBD-BC3A7CC77C36}" type="presOf" srcId="{804AEC46-88DF-4F3B-BAD5-BC4CEA50EB11}" destId="{958F757F-BFA6-49ED-A5E6-F8E89BF843E8}" srcOrd="0" destOrd="0" presId="urn:microsoft.com/office/officeart/2018/2/layout/IconLabelList"/>
    <dgm:cxn modelId="{8B075168-9D04-4639-A19C-94E956375D10}" srcId="{804AEC46-88DF-4F3B-BAD5-BC4CEA50EB11}" destId="{E017F8D6-96B8-4D6A-AB6E-78D946F09B72}" srcOrd="2" destOrd="0" parTransId="{C9FFF125-C6A0-4A77-A11C-3EB472720C2C}" sibTransId="{2BE80C01-928D-4DF8-A124-1361D4246205}"/>
    <dgm:cxn modelId="{4622DC90-1C66-4808-B7A9-FE180EC290C4}" type="presOf" srcId="{BEE4E2B6-ED43-4039-A8E0-73D0C8E2A5E5}" destId="{C5433C06-5541-48E9-A492-1258A27F1683}" srcOrd="0" destOrd="0" presId="urn:microsoft.com/office/officeart/2018/2/layout/IconLabelList"/>
    <dgm:cxn modelId="{3D7A5398-647D-476E-91C9-DED38CA0CA36}" type="presOf" srcId="{E017F8D6-96B8-4D6A-AB6E-78D946F09B72}" destId="{D3C24917-9653-4165-9EEA-B1B37D31BE5C}" srcOrd="0" destOrd="0" presId="urn:microsoft.com/office/officeart/2018/2/layout/IconLabelList"/>
    <dgm:cxn modelId="{4735BCCF-B2E4-4574-A879-339201903A71}" srcId="{804AEC46-88DF-4F3B-BAD5-BC4CEA50EB11}" destId="{FA13B930-9BC8-4DD3-8D14-C4358A3A0F24}" srcOrd="0" destOrd="0" parTransId="{394C250A-6BA9-4961-ADD7-44BDE93E2959}" sibTransId="{9AF71C05-1867-4602-BB80-87E710F6B719}"/>
    <dgm:cxn modelId="{5631A804-F63D-458F-A623-37491BB8A52C}" type="presParOf" srcId="{958F757F-BFA6-49ED-A5E6-F8E89BF843E8}" destId="{CBC82391-6B79-490C-9AAB-8F22A01F2465}" srcOrd="0" destOrd="0" presId="urn:microsoft.com/office/officeart/2018/2/layout/IconLabelList"/>
    <dgm:cxn modelId="{E1386A59-9068-4F29-9CE2-5D3482577657}" type="presParOf" srcId="{CBC82391-6B79-490C-9AAB-8F22A01F2465}" destId="{94E33FEF-7E06-4CFE-A7EB-BFAA8EC80382}" srcOrd="0" destOrd="0" presId="urn:microsoft.com/office/officeart/2018/2/layout/IconLabelList"/>
    <dgm:cxn modelId="{9DFFCA90-44C7-4B62-AFA2-B95A98EFF53D}" type="presParOf" srcId="{CBC82391-6B79-490C-9AAB-8F22A01F2465}" destId="{CD478471-234B-4C06-BDD8-E29FBFD97E0D}" srcOrd="1" destOrd="0" presId="urn:microsoft.com/office/officeart/2018/2/layout/IconLabelList"/>
    <dgm:cxn modelId="{4DDD902A-7397-4328-8283-DAE0863309F0}" type="presParOf" srcId="{CBC82391-6B79-490C-9AAB-8F22A01F2465}" destId="{F36A3DFE-1ED3-4539-A124-5DD0EE5BEDF8}" srcOrd="2" destOrd="0" presId="urn:microsoft.com/office/officeart/2018/2/layout/IconLabelList"/>
    <dgm:cxn modelId="{81D4A6C9-072A-4EDA-8E68-99D52F7AD5EE}" type="presParOf" srcId="{958F757F-BFA6-49ED-A5E6-F8E89BF843E8}" destId="{D18959D7-253D-46F5-8F78-0F62DA07D891}" srcOrd="1" destOrd="0" presId="urn:microsoft.com/office/officeart/2018/2/layout/IconLabelList"/>
    <dgm:cxn modelId="{09BC5ED6-A374-41E6-9BA1-507B0BBC5786}" type="presParOf" srcId="{958F757F-BFA6-49ED-A5E6-F8E89BF843E8}" destId="{0B40D84F-701B-4EF2-9E71-5C528CECBB69}" srcOrd="2" destOrd="0" presId="urn:microsoft.com/office/officeart/2018/2/layout/IconLabelList"/>
    <dgm:cxn modelId="{E5354583-7969-48C4-AD7E-A187F9EDD73E}" type="presParOf" srcId="{0B40D84F-701B-4EF2-9E71-5C528CECBB69}" destId="{63ED6C20-C727-470D-9355-FB52B6D8E0A9}" srcOrd="0" destOrd="0" presId="urn:microsoft.com/office/officeart/2018/2/layout/IconLabelList"/>
    <dgm:cxn modelId="{D1337A47-1E5E-4940-95BF-D7C1B526E326}" type="presParOf" srcId="{0B40D84F-701B-4EF2-9E71-5C528CECBB69}" destId="{A749F926-33F8-44FC-953E-2003D14A64BD}" srcOrd="1" destOrd="0" presId="urn:microsoft.com/office/officeart/2018/2/layout/IconLabelList"/>
    <dgm:cxn modelId="{266B1E5D-B160-493D-BE4C-8655418C1C81}" type="presParOf" srcId="{0B40D84F-701B-4EF2-9E71-5C528CECBB69}" destId="{C5433C06-5541-48E9-A492-1258A27F1683}" srcOrd="2" destOrd="0" presId="urn:microsoft.com/office/officeart/2018/2/layout/IconLabelList"/>
    <dgm:cxn modelId="{A8C14F80-F0C2-47F7-A058-116BE6ACD548}" type="presParOf" srcId="{958F757F-BFA6-49ED-A5E6-F8E89BF843E8}" destId="{6DD81D32-E83D-49D4-9CB2-7B2CB8C67D69}" srcOrd="3" destOrd="0" presId="urn:microsoft.com/office/officeart/2018/2/layout/IconLabelList"/>
    <dgm:cxn modelId="{C1C5E79B-9BD0-4162-8A2F-CFDDFBA077B8}" type="presParOf" srcId="{958F757F-BFA6-49ED-A5E6-F8E89BF843E8}" destId="{1F6C2177-A71A-44A0-B957-86CAA579653A}" srcOrd="4" destOrd="0" presId="urn:microsoft.com/office/officeart/2018/2/layout/IconLabelList"/>
    <dgm:cxn modelId="{A4CF709D-E17D-4004-9154-6004391EA6DF}" type="presParOf" srcId="{1F6C2177-A71A-44A0-B957-86CAA579653A}" destId="{E2CDE4A3-FD58-4B1D-ADCB-7F619D040308}" srcOrd="0" destOrd="0" presId="urn:microsoft.com/office/officeart/2018/2/layout/IconLabelList"/>
    <dgm:cxn modelId="{26F2B4DC-0263-439B-92B3-3CFEFFDD32B7}" type="presParOf" srcId="{1F6C2177-A71A-44A0-B957-86CAA579653A}" destId="{092A046D-64D5-49AE-948E-16DDBB536BE1}" srcOrd="1" destOrd="0" presId="urn:microsoft.com/office/officeart/2018/2/layout/IconLabelList"/>
    <dgm:cxn modelId="{8666A9B7-AAA3-467F-8C01-3EF3ACDFEDE4}" type="presParOf" srcId="{1F6C2177-A71A-44A0-B957-86CAA579653A}" destId="{D3C24917-9653-4165-9EEA-B1B37D31BE5C}"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4C510F-653F-4588-BB22-A6E81B746D54}" type="doc">
      <dgm:prSet loTypeId="urn:microsoft.com/office/officeart/2016/7/layout/VerticalSolidActionList" loCatId="List" qsTypeId="urn:microsoft.com/office/officeart/2005/8/quickstyle/simple1" qsCatId="simple" csTypeId="urn:microsoft.com/office/officeart/2005/8/colors/colorful1" csCatId="colorful"/>
      <dgm:spPr/>
      <dgm:t>
        <a:bodyPr/>
        <a:lstStyle/>
        <a:p>
          <a:endParaRPr lang="en-US"/>
        </a:p>
      </dgm:t>
    </dgm:pt>
    <dgm:pt modelId="{F8946420-61DD-4852-BC59-32909698493C}">
      <dgm:prSet/>
      <dgm:spPr/>
      <dgm:t>
        <a:bodyPr/>
        <a:lstStyle/>
        <a:p>
          <a:r>
            <a:rPr lang="en-US"/>
            <a:t>Providing</a:t>
          </a:r>
        </a:p>
      </dgm:t>
    </dgm:pt>
    <dgm:pt modelId="{6E6DBACA-0318-4418-A8A2-26C05023D120}" type="parTrans" cxnId="{AE653970-855C-41B4-AB1C-9927A29207DD}">
      <dgm:prSet/>
      <dgm:spPr/>
      <dgm:t>
        <a:bodyPr/>
        <a:lstStyle/>
        <a:p>
          <a:endParaRPr lang="en-US"/>
        </a:p>
      </dgm:t>
    </dgm:pt>
    <dgm:pt modelId="{96C9552F-8FE3-41F2-BA15-8BC2E8A8210D}" type="sibTrans" cxnId="{AE653970-855C-41B4-AB1C-9927A29207DD}">
      <dgm:prSet/>
      <dgm:spPr/>
      <dgm:t>
        <a:bodyPr/>
        <a:lstStyle/>
        <a:p>
          <a:endParaRPr lang="en-US"/>
        </a:p>
      </dgm:t>
    </dgm:pt>
    <dgm:pt modelId="{D125073A-822C-4188-B3CB-C3C85863533F}">
      <dgm:prSet/>
      <dgm:spPr/>
      <dgm:t>
        <a:bodyPr/>
        <a:lstStyle/>
        <a:p>
          <a:r>
            <a:rPr lang="en-US"/>
            <a:t>Providing an information and signposting service</a:t>
          </a:r>
        </a:p>
      </dgm:t>
    </dgm:pt>
    <dgm:pt modelId="{3A42B828-43FB-4881-9F99-0A8FDBD78999}" type="parTrans" cxnId="{049A443B-8C6C-4A28-B822-7C404DA2B6A5}">
      <dgm:prSet/>
      <dgm:spPr/>
      <dgm:t>
        <a:bodyPr/>
        <a:lstStyle/>
        <a:p>
          <a:endParaRPr lang="en-US"/>
        </a:p>
      </dgm:t>
    </dgm:pt>
    <dgm:pt modelId="{994074F1-FE20-485D-9DE2-A84EE435FD61}" type="sibTrans" cxnId="{049A443B-8C6C-4A28-B822-7C404DA2B6A5}">
      <dgm:prSet/>
      <dgm:spPr/>
      <dgm:t>
        <a:bodyPr/>
        <a:lstStyle/>
        <a:p>
          <a:endParaRPr lang="en-US"/>
        </a:p>
      </dgm:t>
    </dgm:pt>
    <dgm:pt modelId="{CE745D6C-3608-4132-8AB2-8070529379D9}">
      <dgm:prSet/>
      <dgm:spPr/>
      <dgm:t>
        <a:bodyPr/>
        <a:lstStyle/>
        <a:p>
          <a:r>
            <a:rPr lang="en-US"/>
            <a:t>Organising</a:t>
          </a:r>
        </a:p>
      </dgm:t>
    </dgm:pt>
    <dgm:pt modelId="{306C14A9-40BD-40E7-8B1F-43459499F234}" type="parTrans" cxnId="{3DB5758F-564C-4FC9-81A8-E5B64E114738}">
      <dgm:prSet/>
      <dgm:spPr/>
      <dgm:t>
        <a:bodyPr/>
        <a:lstStyle/>
        <a:p>
          <a:endParaRPr lang="en-US"/>
        </a:p>
      </dgm:t>
    </dgm:pt>
    <dgm:pt modelId="{2E1885BD-BE08-4D1B-9371-E76E765139C1}" type="sibTrans" cxnId="{3DB5758F-564C-4FC9-81A8-E5B64E114738}">
      <dgm:prSet/>
      <dgm:spPr/>
      <dgm:t>
        <a:bodyPr/>
        <a:lstStyle/>
        <a:p>
          <a:endParaRPr lang="en-US"/>
        </a:p>
      </dgm:t>
    </dgm:pt>
    <dgm:pt modelId="{284C9FEA-1AEE-42CC-9C7D-97BFCA393737}">
      <dgm:prSet/>
      <dgm:spPr/>
      <dgm:t>
        <a:bodyPr/>
        <a:lstStyle/>
        <a:p>
          <a:r>
            <a:rPr lang="en-US"/>
            <a:t>Organising information events and training sessions for parents</a:t>
          </a:r>
        </a:p>
      </dgm:t>
    </dgm:pt>
    <dgm:pt modelId="{CC30A121-0711-41CD-AFBF-BEB0A1413D53}" type="parTrans" cxnId="{89166686-96CD-4E2E-A3DA-BB085B65813D}">
      <dgm:prSet/>
      <dgm:spPr/>
      <dgm:t>
        <a:bodyPr/>
        <a:lstStyle/>
        <a:p>
          <a:endParaRPr lang="en-US"/>
        </a:p>
      </dgm:t>
    </dgm:pt>
    <dgm:pt modelId="{B8B43398-F35D-480B-AE99-A9FE06487E9B}" type="sibTrans" cxnId="{89166686-96CD-4E2E-A3DA-BB085B65813D}">
      <dgm:prSet/>
      <dgm:spPr/>
      <dgm:t>
        <a:bodyPr/>
        <a:lstStyle/>
        <a:p>
          <a:endParaRPr lang="en-US"/>
        </a:p>
      </dgm:t>
    </dgm:pt>
    <dgm:pt modelId="{B88B7720-9260-425D-9AB8-C16045637146}">
      <dgm:prSet/>
      <dgm:spPr/>
      <dgm:t>
        <a:bodyPr/>
        <a:lstStyle/>
        <a:p>
          <a:r>
            <a:rPr lang="en-US"/>
            <a:t>Gathering</a:t>
          </a:r>
        </a:p>
      </dgm:t>
    </dgm:pt>
    <dgm:pt modelId="{6C97E85C-022E-495F-9B0A-11677054FE0F}" type="parTrans" cxnId="{0AB2EE76-51BB-4349-8BBE-9184BC43D3BE}">
      <dgm:prSet/>
      <dgm:spPr/>
      <dgm:t>
        <a:bodyPr/>
        <a:lstStyle/>
        <a:p>
          <a:endParaRPr lang="en-US"/>
        </a:p>
      </dgm:t>
    </dgm:pt>
    <dgm:pt modelId="{DD8EE8A2-AC5B-40D5-B543-56AC039C1338}" type="sibTrans" cxnId="{0AB2EE76-51BB-4349-8BBE-9184BC43D3BE}">
      <dgm:prSet/>
      <dgm:spPr/>
      <dgm:t>
        <a:bodyPr/>
        <a:lstStyle/>
        <a:p>
          <a:endParaRPr lang="en-US"/>
        </a:p>
      </dgm:t>
    </dgm:pt>
    <dgm:pt modelId="{516BCF81-9EEA-4748-88CE-926BD20CAF16}">
      <dgm:prSet/>
      <dgm:spPr/>
      <dgm:t>
        <a:bodyPr/>
        <a:lstStyle/>
        <a:p>
          <a:r>
            <a:rPr lang="en-US"/>
            <a:t>Gathering parents’ views and representing them at strategic meetings</a:t>
          </a:r>
        </a:p>
      </dgm:t>
    </dgm:pt>
    <dgm:pt modelId="{8C9CE239-FF7F-488C-A3EB-809D3F2FBEC0}" type="parTrans" cxnId="{BCFA3CAD-1104-4B4B-BB81-B18C3AFCDE0C}">
      <dgm:prSet/>
      <dgm:spPr/>
      <dgm:t>
        <a:bodyPr/>
        <a:lstStyle/>
        <a:p>
          <a:endParaRPr lang="en-US"/>
        </a:p>
      </dgm:t>
    </dgm:pt>
    <dgm:pt modelId="{3BE9C075-9D76-40F0-84B9-E79574EBD8B4}" type="sibTrans" cxnId="{BCFA3CAD-1104-4B4B-BB81-B18C3AFCDE0C}">
      <dgm:prSet/>
      <dgm:spPr/>
      <dgm:t>
        <a:bodyPr/>
        <a:lstStyle/>
        <a:p>
          <a:endParaRPr lang="en-US"/>
        </a:p>
      </dgm:t>
    </dgm:pt>
    <dgm:pt modelId="{63811DA9-D68A-4669-B7BC-261E374A967A}">
      <dgm:prSet/>
      <dgm:spPr/>
      <dgm:t>
        <a:bodyPr/>
        <a:lstStyle/>
        <a:p>
          <a:r>
            <a:rPr lang="en-US"/>
            <a:t>Organising</a:t>
          </a:r>
        </a:p>
      </dgm:t>
    </dgm:pt>
    <dgm:pt modelId="{242A05C6-A744-42D5-9D29-0DE03AAED3C0}" type="parTrans" cxnId="{E0DC3CDB-E29A-49CB-A546-01CDA2C27F59}">
      <dgm:prSet/>
      <dgm:spPr/>
      <dgm:t>
        <a:bodyPr/>
        <a:lstStyle/>
        <a:p>
          <a:endParaRPr lang="en-US"/>
        </a:p>
      </dgm:t>
    </dgm:pt>
    <dgm:pt modelId="{07F5FEFA-8314-45EE-AB86-73BBEEA5C958}" type="sibTrans" cxnId="{E0DC3CDB-E29A-49CB-A546-01CDA2C27F59}">
      <dgm:prSet/>
      <dgm:spPr/>
      <dgm:t>
        <a:bodyPr/>
        <a:lstStyle/>
        <a:p>
          <a:endParaRPr lang="en-US"/>
        </a:p>
      </dgm:t>
    </dgm:pt>
    <dgm:pt modelId="{9689A0D8-263B-4C74-94F1-5B3732431989}">
      <dgm:prSet/>
      <dgm:spPr/>
      <dgm:t>
        <a:bodyPr/>
        <a:lstStyle/>
        <a:p>
          <a:r>
            <a:rPr lang="en-US"/>
            <a:t>Organising social events where families can meet each other</a:t>
          </a:r>
        </a:p>
      </dgm:t>
    </dgm:pt>
    <dgm:pt modelId="{9475C80E-9F62-4F41-B8C6-4E912B1B8A96}" type="parTrans" cxnId="{01BB5684-32A3-414A-94EE-D5B4708C9744}">
      <dgm:prSet/>
      <dgm:spPr/>
      <dgm:t>
        <a:bodyPr/>
        <a:lstStyle/>
        <a:p>
          <a:endParaRPr lang="en-US"/>
        </a:p>
      </dgm:t>
    </dgm:pt>
    <dgm:pt modelId="{63967E0C-E19E-4410-8713-DC45985F01AD}" type="sibTrans" cxnId="{01BB5684-32A3-414A-94EE-D5B4708C9744}">
      <dgm:prSet/>
      <dgm:spPr/>
      <dgm:t>
        <a:bodyPr/>
        <a:lstStyle/>
        <a:p>
          <a:endParaRPr lang="en-US"/>
        </a:p>
      </dgm:t>
    </dgm:pt>
    <dgm:pt modelId="{B417962D-8E67-425F-9532-A94B279A7A00}">
      <dgm:prSet/>
      <dgm:spPr/>
      <dgm:t>
        <a:bodyPr/>
        <a:lstStyle/>
        <a:p>
          <a:r>
            <a:rPr lang="en-US"/>
            <a:t>Providing</a:t>
          </a:r>
        </a:p>
      </dgm:t>
    </dgm:pt>
    <dgm:pt modelId="{DC21AEFD-8F89-4832-9236-15A0FA958FC1}" type="parTrans" cxnId="{EB5F8FCD-DA01-4BB3-94CE-F7E6C2553571}">
      <dgm:prSet/>
      <dgm:spPr/>
      <dgm:t>
        <a:bodyPr/>
        <a:lstStyle/>
        <a:p>
          <a:endParaRPr lang="en-US"/>
        </a:p>
      </dgm:t>
    </dgm:pt>
    <dgm:pt modelId="{DA390D8E-C086-4712-B5D2-99ABEB7D81C2}" type="sibTrans" cxnId="{EB5F8FCD-DA01-4BB3-94CE-F7E6C2553571}">
      <dgm:prSet/>
      <dgm:spPr/>
      <dgm:t>
        <a:bodyPr/>
        <a:lstStyle/>
        <a:p>
          <a:endParaRPr lang="en-US"/>
        </a:p>
      </dgm:t>
    </dgm:pt>
    <dgm:pt modelId="{3BEBD2F8-6552-4CEF-BCB8-BCB65405DA93}">
      <dgm:prSet/>
      <dgm:spPr/>
      <dgm:t>
        <a:bodyPr/>
        <a:lstStyle/>
        <a:p>
          <a:r>
            <a:rPr lang="en-US"/>
            <a:t>Providing training to raise awareness of the issues faced by our families</a:t>
          </a:r>
        </a:p>
      </dgm:t>
    </dgm:pt>
    <dgm:pt modelId="{46766946-84AE-41A8-AEFC-2E7403D301E4}" type="parTrans" cxnId="{33C026AE-961F-429C-82D5-3B530D796C09}">
      <dgm:prSet/>
      <dgm:spPr/>
      <dgm:t>
        <a:bodyPr/>
        <a:lstStyle/>
        <a:p>
          <a:endParaRPr lang="en-US"/>
        </a:p>
      </dgm:t>
    </dgm:pt>
    <dgm:pt modelId="{26F48F90-C155-443A-9662-B3FAE8CA1266}" type="sibTrans" cxnId="{33C026AE-961F-429C-82D5-3B530D796C09}">
      <dgm:prSet/>
      <dgm:spPr/>
      <dgm:t>
        <a:bodyPr/>
        <a:lstStyle/>
        <a:p>
          <a:endParaRPr lang="en-US"/>
        </a:p>
      </dgm:t>
    </dgm:pt>
    <dgm:pt modelId="{AE7FD7DF-E520-4B4F-BDD2-236778F544B4}" type="pres">
      <dgm:prSet presAssocID="{E34C510F-653F-4588-BB22-A6E81B746D54}" presName="Name0" presStyleCnt="0">
        <dgm:presLayoutVars>
          <dgm:dir/>
          <dgm:animLvl val="lvl"/>
          <dgm:resizeHandles val="exact"/>
        </dgm:presLayoutVars>
      </dgm:prSet>
      <dgm:spPr/>
    </dgm:pt>
    <dgm:pt modelId="{64091220-769E-4BA3-8822-75438370037B}" type="pres">
      <dgm:prSet presAssocID="{F8946420-61DD-4852-BC59-32909698493C}" presName="linNode" presStyleCnt="0"/>
      <dgm:spPr/>
    </dgm:pt>
    <dgm:pt modelId="{79FC4B09-2EAE-4016-9C18-B7A812BFEFE4}" type="pres">
      <dgm:prSet presAssocID="{F8946420-61DD-4852-BC59-32909698493C}" presName="parentText" presStyleLbl="alignNode1" presStyleIdx="0" presStyleCnt="5">
        <dgm:presLayoutVars>
          <dgm:chMax val="1"/>
          <dgm:bulletEnabled/>
        </dgm:presLayoutVars>
      </dgm:prSet>
      <dgm:spPr/>
    </dgm:pt>
    <dgm:pt modelId="{850E3E0A-480A-4206-BB1C-316CE45549CC}" type="pres">
      <dgm:prSet presAssocID="{F8946420-61DD-4852-BC59-32909698493C}" presName="descendantText" presStyleLbl="alignAccFollowNode1" presStyleIdx="0" presStyleCnt="5">
        <dgm:presLayoutVars>
          <dgm:bulletEnabled/>
        </dgm:presLayoutVars>
      </dgm:prSet>
      <dgm:spPr/>
    </dgm:pt>
    <dgm:pt modelId="{4BD72EF9-E64C-496C-AB7D-D8A5C30E0201}" type="pres">
      <dgm:prSet presAssocID="{96C9552F-8FE3-41F2-BA15-8BC2E8A8210D}" presName="sp" presStyleCnt="0"/>
      <dgm:spPr/>
    </dgm:pt>
    <dgm:pt modelId="{253FF488-42D7-4ABB-90FD-E9E0672D5E28}" type="pres">
      <dgm:prSet presAssocID="{CE745D6C-3608-4132-8AB2-8070529379D9}" presName="linNode" presStyleCnt="0"/>
      <dgm:spPr/>
    </dgm:pt>
    <dgm:pt modelId="{9350F66E-5AD5-4DB8-A79D-E0609F5B4A14}" type="pres">
      <dgm:prSet presAssocID="{CE745D6C-3608-4132-8AB2-8070529379D9}" presName="parentText" presStyleLbl="alignNode1" presStyleIdx="1" presStyleCnt="5">
        <dgm:presLayoutVars>
          <dgm:chMax val="1"/>
          <dgm:bulletEnabled/>
        </dgm:presLayoutVars>
      </dgm:prSet>
      <dgm:spPr/>
    </dgm:pt>
    <dgm:pt modelId="{D430D989-8D27-47AD-9CBC-D1F54D724C46}" type="pres">
      <dgm:prSet presAssocID="{CE745D6C-3608-4132-8AB2-8070529379D9}" presName="descendantText" presStyleLbl="alignAccFollowNode1" presStyleIdx="1" presStyleCnt="5">
        <dgm:presLayoutVars>
          <dgm:bulletEnabled/>
        </dgm:presLayoutVars>
      </dgm:prSet>
      <dgm:spPr/>
    </dgm:pt>
    <dgm:pt modelId="{31142BE7-3D7E-44B8-9F30-06E3ADE31145}" type="pres">
      <dgm:prSet presAssocID="{2E1885BD-BE08-4D1B-9371-E76E765139C1}" presName="sp" presStyleCnt="0"/>
      <dgm:spPr/>
    </dgm:pt>
    <dgm:pt modelId="{A92041A8-59CF-44B2-AED7-D1D776F4FA94}" type="pres">
      <dgm:prSet presAssocID="{B88B7720-9260-425D-9AB8-C16045637146}" presName="linNode" presStyleCnt="0"/>
      <dgm:spPr/>
    </dgm:pt>
    <dgm:pt modelId="{263F9E1E-C13A-40A8-B847-8CD32FB90E2F}" type="pres">
      <dgm:prSet presAssocID="{B88B7720-9260-425D-9AB8-C16045637146}" presName="parentText" presStyleLbl="alignNode1" presStyleIdx="2" presStyleCnt="5">
        <dgm:presLayoutVars>
          <dgm:chMax val="1"/>
          <dgm:bulletEnabled/>
        </dgm:presLayoutVars>
      </dgm:prSet>
      <dgm:spPr/>
    </dgm:pt>
    <dgm:pt modelId="{301A820E-8753-4426-93F5-7FD73C54F927}" type="pres">
      <dgm:prSet presAssocID="{B88B7720-9260-425D-9AB8-C16045637146}" presName="descendantText" presStyleLbl="alignAccFollowNode1" presStyleIdx="2" presStyleCnt="5">
        <dgm:presLayoutVars>
          <dgm:bulletEnabled/>
        </dgm:presLayoutVars>
      </dgm:prSet>
      <dgm:spPr/>
    </dgm:pt>
    <dgm:pt modelId="{EEBA6A73-B096-40A9-9E12-7C95487196C1}" type="pres">
      <dgm:prSet presAssocID="{DD8EE8A2-AC5B-40D5-B543-56AC039C1338}" presName="sp" presStyleCnt="0"/>
      <dgm:spPr/>
    </dgm:pt>
    <dgm:pt modelId="{A0067BA0-F57C-4E1E-9DDE-751B5A69D432}" type="pres">
      <dgm:prSet presAssocID="{63811DA9-D68A-4669-B7BC-261E374A967A}" presName="linNode" presStyleCnt="0"/>
      <dgm:spPr/>
    </dgm:pt>
    <dgm:pt modelId="{5417A58A-F19E-406F-B3C1-E0E07245B6DB}" type="pres">
      <dgm:prSet presAssocID="{63811DA9-D68A-4669-B7BC-261E374A967A}" presName="parentText" presStyleLbl="alignNode1" presStyleIdx="3" presStyleCnt="5">
        <dgm:presLayoutVars>
          <dgm:chMax val="1"/>
          <dgm:bulletEnabled/>
        </dgm:presLayoutVars>
      </dgm:prSet>
      <dgm:spPr/>
    </dgm:pt>
    <dgm:pt modelId="{FB603EC1-B547-4862-B48D-9AA4D3C13B30}" type="pres">
      <dgm:prSet presAssocID="{63811DA9-D68A-4669-B7BC-261E374A967A}" presName="descendantText" presStyleLbl="alignAccFollowNode1" presStyleIdx="3" presStyleCnt="5">
        <dgm:presLayoutVars>
          <dgm:bulletEnabled/>
        </dgm:presLayoutVars>
      </dgm:prSet>
      <dgm:spPr/>
    </dgm:pt>
    <dgm:pt modelId="{3DC3FDB2-76D4-4266-9EAD-15A5139B6224}" type="pres">
      <dgm:prSet presAssocID="{07F5FEFA-8314-45EE-AB86-73BBEEA5C958}" presName="sp" presStyleCnt="0"/>
      <dgm:spPr/>
    </dgm:pt>
    <dgm:pt modelId="{C26E78A8-A909-4924-8C20-5CDDF44D0A6F}" type="pres">
      <dgm:prSet presAssocID="{B417962D-8E67-425F-9532-A94B279A7A00}" presName="linNode" presStyleCnt="0"/>
      <dgm:spPr/>
    </dgm:pt>
    <dgm:pt modelId="{10CF77B0-7573-4986-B247-615EE3C09944}" type="pres">
      <dgm:prSet presAssocID="{B417962D-8E67-425F-9532-A94B279A7A00}" presName="parentText" presStyleLbl="alignNode1" presStyleIdx="4" presStyleCnt="5">
        <dgm:presLayoutVars>
          <dgm:chMax val="1"/>
          <dgm:bulletEnabled/>
        </dgm:presLayoutVars>
      </dgm:prSet>
      <dgm:spPr/>
    </dgm:pt>
    <dgm:pt modelId="{C03B27BA-5523-4545-9379-D46CC1E88A55}" type="pres">
      <dgm:prSet presAssocID="{B417962D-8E67-425F-9532-A94B279A7A00}" presName="descendantText" presStyleLbl="alignAccFollowNode1" presStyleIdx="4" presStyleCnt="5">
        <dgm:presLayoutVars>
          <dgm:bulletEnabled/>
        </dgm:presLayoutVars>
      </dgm:prSet>
      <dgm:spPr/>
    </dgm:pt>
  </dgm:ptLst>
  <dgm:cxnLst>
    <dgm:cxn modelId="{B284591A-E673-48E8-97FC-0D98932C9C62}" type="presOf" srcId="{3BEBD2F8-6552-4CEF-BCB8-BCB65405DA93}" destId="{C03B27BA-5523-4545-9379-D46CC1E88A55}" srcOrd="0" destOrd="0" presId="urn:microsoft.com/office/officeart/2016/7/layout/VerticalSolidActionList"/>
    <dgm:cxn modelId="{D6FBA427-ADD3-48C9-BC17-90B1D1A38F87}" type="presOf" srcId="{9689A0D8-263B-4C74-94F1-5B3732431989}" destId="{FB603EC1-B547-4862-B48D-9AA4D3C13B30}" srcOrd="0" destOrd="0" presId="urn:microsoft.com/office/officeart/2016/7/layout/VerticalSolidActionList"/>
    <dgm:cxn modelId="{049A443B-8C6C-4A28-B822-7C404DA2B6A5}" srcId="{F8946420-61DD-4852-BC59-32909698493C}" destId="{D125073A-822C-4188-B3CB-C3C85863533F}" srcOrd="0" destOrd="0" parTransId="{3A42B828-43FB-4881-9F99-0A8FDBD78999}" sibTransId="{994074F1-FE20-485D-9DE2-A84EE435FD61}"/>
    <dgm:cxn modelId="{575C8141-C573-4823-BC51-78F4C5EBD0FC}" type="presOf" srcId="{D125073A-822C-4188-B3CB-C3C85863533F}" destId="{850E3E0A-480A-4206-BB1C-316CE45549CC}" srcOrd="0" destOrd="0" presId="urn:microsoft.com/office/officeart/2016/7/layout/VerticalSolidActionList"/>
    <dgm:cxn modelId="{CA723348-3FED-4F3D-B2F5-442BF03FB219}" type="presOf" srcId="{516BCF81-9EEA-4748-88CE-926BD20CAF16}" destId="{301A820E-8753-4426-93F5-7FD73C54F927}" srcOrd="0" destOrd="0" presId="urn:microsoft.com/office/officeart/2016/7/layout/VerticalSolidActionList"/>
    <dgm:cxn modelId="{3093074E-43C8-4AAC-9F15-522DC42E34AD}" type="presOf" srcId="{284C9FEA-1AEE-42CC-9C7D-97BFCA393737}" destId="{D430D989-8D27-47AD-9CBC-D1F54D724C46}" srcOrd="0" destOrd="0" presId="urn:microsoft.com/office/officeart/2016/7/layout/VerticalSolidActionList"/>
    <dgm:cxn modelId="{AE653970-855C-41B4-AB1C-9927A29207DD}" srcId="{E34C510F-653F-4588-BB22-A6E81B746D54}" destId="{F8946420-61DD-4852-BC59-32909698493C}" srcOrd="0" destOrd="0" parTransId="{6E6DBACA-0318-4418-A8A2-26C05023D120}" sibTransId="{96C9552F-8FE3-41F2-BA15-8BC2E8A8210D}"/>
    <dgm:cxn modelId="{0AB2EE76-51BB-4349-8BBE-9184BC43D3BE}" srcId="{E34C510F-653F-4588-BB22-A6E81B746D54}" destId="{B88B7720-9260-425D-9AB8-C16045637146}" srcOrd="2" destOrd="0" parTransId="{6C97E85C-022E-495F-9B0A-11677054FE0F}" sibTransId="{DD8EE8A2-AC5B-40D5-B543-56AC039C1338}"/>
    <dgm:cxn modelId="{01BB5684-32A3-414A-94EE-D5B4708C9744}" srcId="{63811DA9-D68A-4669-B7BC-261E374A967A}" destId="{9689A0D8-263B-4C74-94F1-5B3732431989}" srcOrd="0" destOrd="0" parTransId="{9475C80E-9F62-4F41-B8C6-4E912B1B8A96}" sibTransId="{63967E0C-E19E-4410-8713-DC45985F01AD}"/>
    <dgm:cxn modelId="{89166686-96CD-4E2E-A3DA-BB085B65813D}" srcId="{CE745D6C-3608-4132-8AB2-8070529379D9}" destId="{284C9FEA-1AEE-42CC-9C7D-97BFCA393737}" srcOrd="0" destOrd="0" parTransId="{CC30A121-0711-41CD-AFBF-BEB0A1413D53}" sibTransId="{B8B43398-F35D-480B-AE99-A9FE06487E9B}"/>
    <dgm:cxn modelId="{3DB5758F-564C-4FC9-81A8-E5B64E114738}" srcId="{E34C510F-653F-4588-BB22-A6E81B746D54}" destId="{CE745D6C-3608-4132-8AB2-8070529379D9}" srcOrd="1" destOrd="0" parTransId="{306C14A9-40BD-40E7-8B1F-43459499F234}" sibTransId="{2E1885BD-BE08-4D1B-9371-E76E765139C1}"/>
    <dgm:cxn modelId="{BCFA3CAD-1104-4B4B-BB81-B18C3AFCDE0C}" srcId="{B88B7720-9260-425D-9AB8-C16045637146}" destId="{516BCF81-9EEA-4748-88CE-926BD20CAF16}" srcOrd="0" destOrd="0" parTransId="{8C9CE239-FF7F-488C-A3EB-809D3F2FBEC0}" sibTransId="{3BE9C075-9D76-40F0-84B9-E79574EBD8B4}"/>
    <dgm:cxn modelId="{33C026AE-961F-429C-82D5-3B530D796C09}" srcId="{B417962D-8E67-425F-9532-A94B279A7A00}" destId="{3BEBD2F8-6552-4CEF-BCB8-BCB65405DA93}" srcOrd="0" destOrd="0" parTransId="{46766946-84AE-41A8-AEFC-2E7403D301E4}" sibTransId="{26F48F90-C155-443A-9662-B3FAE8CA1266}"/>
    <dgm:cxn modelId="{A53072BC-AB6C-4CC6-9E21-EEA9C1149CEA}" type="presOf" srcId="{B417962D-8E67-425F-9532-A94B279A7A00}" destId="{10CF77B0-7573-4986-B247-615EE3C09944}" srcOrd="0" destOrd="0" presId="urn:microsoft.com/office/officeart/2016/7/layout/VerticalSolidActionList"/>
    <dgm:cxn modelId="{2CBE2FC2-5AA2-4A8D-9F43-9C745862B3C1}" type="presOf" srcId="{CE745D6C-3608-4132-8AB2-8070529379D9}" destId="{9350F66E-5AD5-4DB8-A79D-E0609F5B4A14}" srcOrd="0" destOrd="0" presId="urn:microsoft.com/office/officeart/2016/7/layout/VerticalSolidActionList"/>
    <dgm:cxn modelId="{AD2C86C7-1491-4D68-9190-CA43744AB5A6}" type="presOf" srcId="{F8946420-61DD-4852-BC59-32909698493C}" destId="{79FC4B09-2EAE-4016-9C18-B7A812BFEFE4}" srcOrd="0" destOrd="0" presId="urn:microsoft.com/office/officeart/2016/7/layout/VerticalSolidActionList"/>
    <dgm:cxn modelId="{EB5F8FCD-DA01-4BB3-94CE-F7E6C2553571}" srcId="{E34C510F-653F-4588-BB22-A6E81B746D54}" destId="{B417962D-8E67-425F-9532-A94B279A7A00}" srcOrd="4" destOrd="0" parTransId="{DC21AEFD-8F89-4832-9236-15A0FA958FC1}" sibTransId="{DA390D8E-C086-4712-B5D2-99ABEB7D81C2}"/>
    <dgm:cxn modelId="{F639F8D2-7617-4382-A8A6-3D24A7ECEF21}" type="presOf" srcId="{E34C510F-653F-4588-BB22-A6E81B746D54}" destId="{AE7FD7DF-E520-4B4F-BDD2-236778F544B4}" srcOrd="0" destOrd="0" presId="urn:microsoft.com/office/officeart/2016/7/layout/VerticalSolidActionList"/>
    <dgm:cxn modelId="{E0DC3CDB-E29A-49CB-A546-01CDA2C27F59}" srcId="{E34C510F-653F-4588-BB22-A6E81B746D54}" destId="{63811DA9-D68A-4669-B7BC-261E374A967A}" srcOrd="3" destOrd="0" parTransId="{242A05C6-A744-42D5-9D29-0DE03AAED3C0}" sibTransId="{07F5FEFA-8314-45EE-AB86-73BBEEA5C958}"/>
    <dgm:cxn modelId="{1818B0E8-98E3-4492-B160-4B880CAE9234}" type="presOf" srcId="{B88B7720-9260-425D-9AB8-C16045637146}" destId="{263F9E1E-C13A-40A8-B847-8CD32FB90E2F}" srcOrd="0" destOrd="0" presId="urn:microsoft.com/office/officeart/2016/7/layout/VerticalSolidActionList"/>
    <dgm:cxn modelId="{CA2ADDF4-A299-423A-90BC-C1F8CBCCA57D}" type="presOf" srcId="{63811DA9-D68A-4669-B7BC-261E374A967A}" destId="{5417A58A-F19E-406F-B3C1-E0E07245B6DB}" srcOrd="0" destOrd="0" presId="urn:microsoft.com/office/officeart/2016/7/layout/VerticalSolidActionList"/>
    <dgm:cxn modelId="{159A1691-0441-49DB-9F35-A1EF7FF4B166}" type="presParOf" srcId="{AE7FD7DF-E520-4B4F-BDD2-236778F544B4}" destId="{64091220-769E-4BA3-8822-75438370037B}" srcOrd="0" destOrd="0" presId="urn:microsoft.com/office/officeart/2016/7/layout/VerticalSolidActionList"/>
    <dgm:cxn modelId="{4FB487DF-CF92-4492-A366-AEF3C4275274}" type="presParOf" srcId="{64091220-769E-4BA3-8822-75438370037B}" destId="{79FC4B09-2EAE-4016-9C18-B7A812BFEFE4}" srcOrd="0" destOrd="0" presId="urn:microsoft.com/office/officeart/2016/7/layout/VerticalSolidActionList"/>
    <dgm:cxn modelId="{DF26C1D6-6DC6-45A9-B050-37DD3ACAD5FA}" type="presParOf" srcId="{64091220-769E-4BA3-8822-75438370037B}" destId="{850E3E0A-480A-4206-BB1C-316CE45549CC}" srcOrd="1" destOrd="0" presId="urn:microsoft.com/office/officeart/2016/7/layout/VerticalSolidActionList"/>
    <dgm:cxn modelId="{28D945CB-43ED-4B42-83EB-9B6D21BEB9A7}" type="presParOf" srcId="{AE7FD7DF-E520-4B4F-BDD2-236778F544B4}" destId="{4BD72EF9-E64C-496C-AB7D-D8A5C30E0201}" srcOrd="1" destOrd="0" presId="urn:microsoft.com/office/officeart/2016/7/layout/VerticalSolidActionList"/>
    <dgm:cxn modelId="{E8FF5FD3-C3C8-4FB6-9C9A-CA904CC7834F}" type="presParOf" srcId="{AE7FD7DF-E520-4B4F-BDD2-236778F544B4}" destId="{253FF488-42D7-4ABB-90FD-E9E0672D5E28}" srcOrd="2" destOrd="0" presId="urn:microsoft.com/office/officeart/2016/7/layout/VerticalSolidActionList"/>
    <dgm:cxn modelId="{4B4C71E9-B662-475E-8AF2-31909CF866E3}" type="presParOf" srcId="{253FF488-42D7-4ABB-90FD-E9E0672D5E28}" destId="{9350F66E-5AD5-4DB8-A79D-E0609F5B4A14}" srcOrd="0" destOrd="0" presId="urn:microsoft.com/office/officeart/2016/7/layout/VerticalSolidActionList"/>
    <dgm:cxn modelId="{CF31FC9F-12DA-43F0-8B3B-D8E60C74F04A}" type="presParOf" srcId="{253FF488-42D7-4ABB-90FD-E9E0672D5E28}" destId="{D430D989-8D27-47AD-9CBC-D1F54D724C46}" srcOrd="1" destOrd="0" presId="urn:microsoft.com/office/officeart/2016/7/layout/VerticalSolidActionList"/>
    <dgm:cxn modelId="{53CE194E-65D5-42AB-88B0-A86BF90F28EB}" type="presParOf" srcId="{AE7FD7DF-E520-4B4F-BDD2-236778F544B4}" destId="{31142BE7-3D7E-44B8-9F30-06E3ADE31145}" srcOrd="3" destOrd="0" presId="urn:microsoft.com/office/officeart/2016/7/layout/VerticalSolidActionList"/>
    <dgm:cxn modelId="{7AE8CBE6-4821-4171-9F32-8261A00CE7BE}" type="presParOf" srcId="{AE7FD7DF-E520-4B4F-BDD2-236778F544B4}" destId="{A92041A8-59CF-44B2-AED7-D1D776F4FA94}" srcOrd="4" destOrd="0" presId="urn:microsoft.com/office/officeart/2016/7/layout/VerticalSolidActionList"/>
    <dgm:cxn modelId="{05DF8A5E-BC4B-4C2B-8C9E-E532A2D127E3}" type="presParOf" srcId="{A92041A8-59CF-44B2-AED7-D1D776F4FA94}" destId="{263F9E1E-C13A-40A8-B847-8CD32FB90E2F}" srcOrd="0" destOrd="0" presId="urn:microsoft.com/office/officeart/2016/7/layout/VerticalSolidActionList"/>
    <dgm:cxn modelId="{1B1283C0-71C8-4147-A5E8-D68917E55DAA}" type="presParOf" srcId="{A92041A8-59CF-44B2-AED7-D1D776F4FA94}" destId="{301A820E-8753-4426-93F5-7FD73C54F927}" srcOrd="1" destOrd="0" presId="urn:microsoft.com/office/officeart/2016/7/layout/VerticalSolidActionList"/>
    <dgm:cxn modelId="{FF43AACD-8C41-428C-AC46-7A3F279E0A23}" type="presParOf" srcId="{AE7FD7DF-E520-4B4F-BDD2-236778F544B4}" destId="{EEBA6A73-B096-40A9-9E12-7C95487196C1}" srcOrd="5" destOrd="0" presId="urn:microsoft.com/office/officeart/2016/7/layout/VerticalSolidActionList"/>
    <dgm:cxn modelId="{AFC7DF2E-14A2-4892-AD7F-238F9B53A517}" type="presParOf" srcId="{AE7FD7DF-E520-4B4F-BDD2-236778F544B4}" destId="{A0067BA0-F57C-4E1E-9DDE-751B5A69D432}" srcOrd="6" destOrd="0" presId="urn:microsoft.com/office/officeart/2016/7/layout/VerticalSolidActionList"/>
    <dgm:cxn modelId="{DF8DC951-8242-4B28-BA54-692ECD95EAF7}" type="presParOf" srcId="{A0067BA0-F57C-4E1E-9DDE-751B5A69D432}" destId="{5417A58A-F19E-406F-B3C1-E0E07245B6DB}" srcOrd="0" destOrd="0" presId="urn:microsoft.com/office/officeart/2016/7/layout/VerticalSolidActionList"/>
    <dgm:cxn modelId="{BD4B7C7A-80B4-45CB-987A-0D00B9F82D9E}" type="presParOf" srcId="{A0067BA0-F57C-4E1E-9DDE-751B5A69D432}" destId="{FB603EC1-B547-4862-B48D-9AA4D3C13B30}" srcOrd="1" destOrd="0" presId="urn:microsoft.com/office/officeart/2016/7/layout/VerticalSolidActionList"/>
    <dgm:cxn modelId="{E32BE584-C649-4763-A50F-EC7B23B0D4E6}" type="presParOf" srcId="{AE7FD7DF-E520-4B4F-BDD2-236778F544B4}" destId="{3DC3FDB2-76D4-4266-9EAD-15A5139B6224}" srcOrd="7" destOrd="0" presId="urn:microsoft.com/office/officeart/2016/7/layout/VerticalSolidActionList"/>
    <dgm:cxn modelId="{37668EE6-F920-4A51-B68D-88FFCF2B5892}" type="presParOf" srcId="{AE7FD7DF-E520-4B4F-BDD2-236778F544B4}" destId="{C26E78A8-A909-4924-8C20-5CDDF44D0A6F}" srcOrd="8" destOrd="0" presId="urn:microsoft.com/office/officeart/2016/7/layout/VerticalSolidActionList"/>
    <dgm:cxn modelId="{370AD198-027D-4BF3-ABF7-125CBAE4F580}" type="presParOf" srcId="{C26E78A8-A909-4924-8C20-5CDDF44D0A6F}" destId="{10CF77B0-7573-4986-B247-615EE3C09944}" srcOrd="0" destOrd="0" presId="urn:microsoft.com/office/officeart/2016/7/layout/VerticalSolidActionList"/>
    <dgm:cxn modelId="{3D23079E-5472-4055-A157-64D2D224D07D}" type="presParOf" srcId="{C26E78A8-A909-4924-8C20-5CDDF44D0A6F}" destId="{C03B27BA-5523-4545-9379-D46CC1E88A55}"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33FEF-7E06-4CFE-A7EB-BFAA8EC80382}">
      <dsp:nvSpPr>
        <dsp:cNvPr id="0" name=""/>
        <dsp:cNvSpPr/>
      </dsp:nvSpPr>
      <dsp:spPr>
        <a:xfrm>
          <a:off x="906391" y="0"/>
          <a:ext cx="1033335" cy="9833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6A3DFE-1ED3-4539-A124-5DD0EE5BEDF8}">
      <dsp:nvSpPr>
        <dsp:cNvPr id="0" name=""/>
        <dsp:cNvSpPr/>
      </dsp:nvSpPr>
      <dsp:spPr>
        <a:xfrm>
          <a:off x="93341" y="1011998"/>
          <a:ext cx="2889450" cy="720000"/>
        </a:xfrm>
        <a:prstGeom prst="rect">
          <a:avLst/>
        </a:prstGeom>
        <a:solidFill>
          <a:srgbClr val="89E0FF"/>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GB" sz="3600" kern="1200" dirty="0"/>
            <a:t>Our Vision  </a:t>
          </a:r>
          <a:endParaRPr lang="en-US" sz="3600" kern="1200" dirty="0"/>
        </a:p>
      </dsp:txBody>
      <dsp:txXfrm>
        <a:off x="93341" y="1011998"/>
        <a:ext cx="2889450" cy="720000"/>
      </dsp:txXfrm>
    </dsp:sp>
    <dsp:sp modelId="{63ED6C20-C727-470D-9355-FB52B6D8E0A9}">
      <dsp:nvSpPr>
        <dsp:cNvPr id="0" name=""/>
        <dsp:cNvSpPr/>
      </dsp:nvSpPr>
      <dsp:spPr>
        <a:xfrm>
          <a:off x="4659098" y="0"/>
          <a:ext cx="1197402" cy="10280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33C06-5541-48E9-A492-1258A27F1683}">
      <dsp:nvSpPr>
        <dsp:cNvPr id="0" name=""/>
        <dsp:cNvSpPr/>
      </dsp:nvSpPr>
      <dsp:spPr>
        <a:xfrm>
          <a:off x="3714371" y="1058677"/>
          <a:ext cx="2889450" cy="720000"/>
        </a:xfrm>
        <a:prstGeom prst="rect">
          <a:avLst/>
        </a:prstGeom>
        <a:solidFill>
          <a:srgbClr val="C7E6A4"/>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GB" sz="3600" kern="1200" dirty="0"/>
            <a:t>Our Mission</a:t>
          </a:r>
          <a:endParaRPr lang="en-US" sz="3600" kern="1200" dirty="0"/>
        </a:p>
      </dsp:txBody>
      <dsp:txXfrm>
        <a:off x="3714371" y="1058677"/>
        <a:ext cx="2889450" cy="720000"/>
      </dsp:txXfrm>
    </dsp:sp>
    <dsp:sp modelId="{E2CDE4A3-FD58-4B1D-ADCB-7F619D040308}">
      <dsp:nvSpPr>
        <dsp:cNvPr id="0" name=""/>
        <dsp:cNvSpPr/>
      </dsp:nvSpPr>
      <dsp:spPr>
        <a:xfrm>
          <a:off x="8045412" y="143834"/>
          <a:ext cx="1577778" cy="92580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C24917-9653-4165-9EEA-B1B37D31BE5C}">
      <dsp:nvSpPr>
        <dsp:cNvPr id="0" name=""/>
        <dsp:cNvSpPr/>
      </dsp:nvSpPr>
      <dsp:spPr>
        <a:xfrm>
          <a:off x="7420668" y="1029953"/>
          <a:ext cx="2889450" cy="720000"/>
        </a:xfrm>
        <a:prstGeom prst="rect">
          <a:avLst/>
        </a:prstGeom>
        <a:solidFill>
          <a:srgbClr val="FF7C80"/>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GB" sz="3600" kern="1200" dirty="0"/>
            <a:t>Our Values</a:t>
          </a:r>
          <a:endParaRPr lang="en-US" sz="3600" kern="1200" dirty="0"/>
        </a:p>
      </dsp:txBody>
      <dsp:txXfrm>
        <a:off x="7420668" y="1029953"/>
        <a:ext cx="28894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E3E0A-480A-4206-BB1C-316CE45549CC}">
      <dsp:nvSpPr>
        <dsp:cNvPr id="0" name=""/>
        <dsp:cNvSpPr/>
      </dsp:nvSpPr>
      <dsp:spPr>
        <a:xfrm>
          <a:off x="1448008" y="2562"/>
          <a:ext cx="5792034" cy="11243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382" tIns="285586" rIns="112382" bIns="285586" numCol="1" spcCol="1270" anchor="ctr" anchorCtr="0">
          <a:noAutofit/>
        </a:bodyPr>
        <a:lstStyle/>
        <a:p>
          <a:pPr marL="0" lvl="0" indent="0" algn="l" defTabSz="844550">
            <a:lnSpc>
              <a:spcPct val="90000"/>
            </a:lnSpc>
            <a:spcBef>
              <a:spcPct val="0"/>
            </a:spcBef>
            <a:spcAft>
              <a:spcPct val="35000"/>
            </a:spcAft>
            <a:buNone/>
          </a:pPr>
          <a:r>
            <a:rPr lang="en-US" sz="1900" kern="1200"/>
            <a:t>Providing an information and signposting service</a:t>
          </a:r>
        </a:p>
      </dsp:txBody>
      <dsp:txXfrm>
        <a:off x="1448008" y="2562"/>
        <a:ext cx="5792034" cy="1124354"/>
      </dsp:txXfrm>
    </dsp:sp>
    <dsp:sp modelId="{79FC4B09-2EAE-4016-9C18-B7A812BFEFE4}">
      <dsp:nvSpPr>
        <dsp:cNvPr id="0" name=""/>
        <dsp:cNvSpPr/>
      </dsp:nvSpPr>
      <dsp:spPr>
        <a:xfrm>
          <a:off x="0" y="2562"/>
          <a:ext cx="1448008" cy="1124354"/>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624" tIns="111061" rIns="76624" bIns="111061" numCol="1" spcCol="1270" anchor="ctr" anchorCtr="0">
          <a:noAutofit/>
        </a:bodyPr>
        <a:lstStyle/>
        <a:p>
          <a:pPr marL="0" lvl="0" indent="0" algn="ctr" defTabSz="1022350">
            <a:lnSpc>
              <a:spcPct val="90000"/>
            </a:lnSpc>
            <a:spcBef>
              <a:spcPct val="0"/>
            </a:spcBef>
            <a:spcAft>
              <a:spcPct val="35000"/>
            </a:spcAft>
            <a:buNone/>
          </a:pPr>
          <a:r>
            <a:rPr lang="en-US" sz="2300" kern="1200"/>
            <a:t>Providing</a:t>
          </a:r>
        </a:p>
      </dsp:txBody>
      <dsp:txXfrm>
        <a:off x="0" y="2562"/>
        <a:ext cx="1448008" cy="1124354"/>
      </dsp:txXfrm>
    </dsp:sp>
    <dsp:sp modelId="{D430D989-8D27-47AD-9CBC-D1F54D724C46}">
      <dsp:nvSpPr>
        <dsp:cNvPr id="0" name=""/>
        <dsp:cNvSpPr/>
      </dsp:nvSpPr>
      <dsp:spPr>
        <a:xfrm>
          <a:off x="1448008" y="1194378"/>
          <a:ext cx="5792034" cy="112435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382" tIns="285586" rIns="112382" bIns="285586" numCol="1" spcCol="1270" anchor="ctr" anchorCtr="0">
          <a:noAutofit/>
        </a:bodyPr>
        <a:lstStyle/>
        <a:p>
          <a:pPr marL="0" lvl="0" indent="0" algn="l" defTabSz="844550">
            <a:lnSpc>
              <a:spcPct val="90000"/>
            </a:lnSpc>
            <a:spcBef>
              <a:spcPct val="0"/>
            </a:spcBef>
            <a:spcAft>
              <a:spcPct val="35000"/>
            </a:spcAft>
            <a:buNone/>
          </a:pPr>
          <a:r>
            <a:rPr lang="en-US" sz="1900" kern="1200"/>
            <a:t>Organising information events and training sessions for parents</a:t>
          </a:r>
        </a:p>
      </dsp:txBody>
      <dsp:txXfrm>
        <a:off x="1448008" y="1194378"/>
        <a:ext cx="5792034" cy="1124354"/>
      </dsp:txXfrm>
    </dsp:sp>
    <dsp:sp modelId="{9350F66E-5AD5-4DB8-A79D-E0609F5B4A14}">
      <dsp:nvSpPr>
        <dsp:cNvPr id="0" name=""/>
        <dsp:cNvSpPr/>
      </dsp:nvSpPr>
      <dsp:spPr>
        <a:xfrm>
          <a:off x="0" y="1194378"/>
          <a:ext cx="1448008" cy="112435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624" tIns="111061" rIns="76624" bIns="111061" numCol="1" spcCol="1270" anchor="ctr" anchorCtr="0">
          <a:noAutofit/>
        </a:bodyPr>
        <a:lstStyle/>
        <a:p>
          <a:pPr marL="0" lvl="0" indent="0" algn="ctr" defTabSz="1022350">
            <a:lnSpc>
              <a:spcPct val="90000"/>
            </a:lnSpc>
            <a:spcBef>
              <a:spcPct val="0"/>
            </a:spcBef>
            <a:spcAft>
              <a:spcPct val="35000"/>
            </a:spcAft>
            <a:buNone/>
          </a:pPr>
          <a:r>
            <a:rPr lang="en-US" sz="2300" kern="1200"/>
            <a:t>Organising</a:t>
          </a:r>
        </a:p>
      </dsp:txBody>
      <dsp:txXfrm>
        <a:off x="0" y="1194378"/>
        <a:ext cx="1448008" cy="1124354"/>
      </dsp:txXfrm>
    </dsp:sp>
    <dsp:sp modelId="{301A820E-8753-4426-93F5-7FD73C54F927}">
      <dsp:nvSpPr>
        <dsp:cNvPr id="0" name=""/>
        <dsp:cNvSpPr/>
      </dsp:nvSpPr>
      <dsp:spPr>
        <a:xfrm>
          <a:off x="1448008" y="2386194"/>
          <a:ext cx="5792034" cy="112435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382" tIns="285586" rIns="112382" bIns="285586" numCol="1" spcCol="1270" anchor="ctr" anchorCtr="0">
          <a:noAutofit/>
        </a:bodyPr>
        <a:lstStyle/>
        <a:p>
          <a:pPr marL="0" lvl="0" indent="0" algn="l" defTabSz="844550">
            <a:lnSpc>
              <a:spcPct val="90000"/>
            </a:lnSpc>
            <a:spcBef>
              <a:spcPct val="0"/>
            </a:spcBef>
            <a:spcAft>
              <a:spcPct val="35000"/>
            </a:spcAft>
            <a:buNone/>
          </a:pPr>
          <a:r>
            <a:rPr lang="en-US" sz="1900" kern="1200"/>
            <a:t>Gathering parents’ views and representing them at strategic meetings</a:t>
          </a:r>
        </a:p>
      </dsp:txBody>
      <dsp:txXfrm>
        <a:off x="1448008" y="2386194"/>
        <a:ext cx="5792034" cy="1124354"/>
      </dsp:txXfrm>
    </dsp:sp>
    <dsp:sp modelId="{263F9E1E-C13A-40A8-B847-8CD32FB90E2F}">
      <dsp:nvSpPr>
        <dsp:cNvPr id="0" name=""/>
        <dsp:cNvSpPr/>
      </dsp:nvSpPr>
      <dsp:spPr>
        <a:xfrm>
          <a:off x="0" y="2386194"/>
          <a:ext cx="1448008" cy="1124354"/>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624" tIns="111061" rIns="76624" bIns="111061" numCol="1" spcCol="1270" anchor="ctr" anchorCtr="0">
          <a:noAutofit/>
        </a:bodyPr>
        <a:lstStyle/>
        <a:p>
          <a:pPr marL="0" lvl="0" indent="0" algn="ctr" defTabSz="1022350">
            <a:lnSpc>
              <a:spcPct val="90000"/>
            </a:lnSpc>
            <a:spcBef>
              <a:spcPct val="0"/>
            </a:spcBef>
            <a:spcAft>
              <a:spcPct val="35000"/>
            </a:spcAft>
            <a:buNone/>
          </a:pPr>
          <a:r>
            <a:rPr lang="en-US" sz="2300" kern="1200"/>
            <a:t>Gathering</a:t>
          </a:r>
        </a:p>
      </dsp:txBody>
      <dsp:txXfrm>
        <a:off x="0" y="2386194"/>
        <a:ext cx="1448008" cy="1124354"/>
      </dsp:txXfrm>
    </dsp:sp>
    <dsp:sp modelId="{FB603EC1-B547-4862-B48D-9AA4D3C13B30}">
      <dsp:nvSpPr>
        <dsp:cNvPr id="0" name=""/>
        <dsp:cNvSpPr/>
      </dsp:nvSpPr>
      <dsp:spPr>
        <a:xfrm>
          <a:off x="1448008" y="3578010"/>
          <a:ext cx="5792034" cy="112435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382" tIns="285586" rIns="112382" bIns="285586" numCol="1" spcCol="1270" anchor="ctr" anchorCtr="0">
          <a:noAutofit/>
        </a:bodyPr>
        <a:lstStyle/>
        <a:p>
          <a:pPr marL="0" lvl="0" indent="0" algn="l" defTabSz="844550">
            <a:lnSpc>
              <a:spcPct val="90000"/>
            </a:lnSpc>
            <a:spcBef>
              <a:spcPct val="0"/>
            </a:spcBef>
            <a:spcAft>
              <a:spcPct val="35000"/>
            </a:spcAft>
            <a:buNone/>
          </a:pPr>
          <a:r>
            <a:rPr lang="en-US" sz="1900" kern="1200"/>
            <a:t>Organising social events where families can meet each other</a:t>
          </a:r>
        </a:p>
      </dsp:txBody>
      <dsp:txXfrm>
        <a:off x="1448008" y="3578010"/>
        <a:ext cx="5792034" cy="1124354"/>
      </dsp:txXfrm>
    </dsp:sp>
    <dsp:sp modelId="{5417A58A-F19E-406F-B3C1-E0E07245B6DB}">
      <dsp:nvSpPr>
        <dsp:cNvPr id="0" name=""/>
        <dsp:cNvSpPr/>
      </dsp:nvSpPr>
      <dsp:spPr>
        <a:xfrm>
          <a:off x="0" y="3578010"/>
          <a:ext cx="1448008" cy="112435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624" tIns="111061" rIns="76624" bIns="111061" numCol="1" spcCol="1270" anchor="ctr" anchorCtr="0">
          <a:noAutofit/>
        </a:bodyPr>
        <a:lstStyle/>
        <a:p>
          <a:pPr marL="0" lvl="0" indent="0" algn="ctr" defTabSz="1022350">
            <a:lnSpc>
              <a:spcPct val="90000"/>
            </a:lnSpc>
            <a:spcBef>
              <a:spcPct val="0"/>
            </a:spcBef>
            <a:spcAft>
              <a:spcPct val="35000"/>
            </a:spcAft>
            <a:buNone/>
          </a:pPr>
          <a:r>
            <a:rPr lang="en-US" sz="2300" kern="1200"/>
            <a:t>Organising</a:t>
          </a:r>
        </a:p>
      </dsp:txBody>
      <dsp:txXfrm>
        <a:off x="0" y="3578010"/>
        <a:ext cx="1448008" cy="1124354"/>
      </dsp:txXfrm>
    </dsp:sp>
    <dsp:sp modelId="{C03B27BA-5523-4545-9379-D46CC1E88A55}">
      <dsp:nvSpPr>
        <dsp:cNvPr id="0" name=""/>
        <dsp:cNvSpPr/>
      </dsp:nvSpPr>
      <dsp:spPr>
        <a:xfrm>
          <a:off x="1448008" y="4769825"/>
          <a:ext cx="5792034" cy="1124354"/>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382" tIns="285586" rIns="112382" bIns="285586" numCol="1" spcCol="1270" anchor="ctr" anchorCtr="0">
          <a:noAutofit/>
        </a:bodyPr>
        <a:lstStyle/>
        <a:p>
          <a:pPr marL="0" lvl="0" indent="0" algn="l" defTabSz="844550">
            <a:lnSpc>
              <a:spcPct val="90000"/>
            </a:lnSpc>
            <a:spcBef>
              <a:spcPct val="0"/>
            </a:spcBef>
            <a:spcAft>
              <a:spcPct val="35000"/>
            </a:spcAft>
            <a:buNone/>
          </a:pPr>
          <a:r>
            <a:rPr lang="en-US" sz="1900" kern="1200"/>
            <a:t>Providing training to raise awareness of the issues faced by our families</a:t>
          </a:r>
        </a:p>
      </dsp:txBody>
      <dsp:txXfrm>
        <a:off x="1448008" y="4769825"/>
        <a:ext cx="5792034" cy="1124354"/>
      </dsp:txXfrm>
    </dsp:sp>
    <dsp:sp modelId="{10CF77B0-7573-4986-B247-615EE3C09944}">
      <dsp:nvSpPr>
        <dsp:cNvPr id="0" name=""/>
        <dsp:cNvSpPr/>
      </dsp:nvSpPr>
      <dsp:spPr>
        <a:xfrm>
          <a:off x="0" y="4769825"/>
          <a:ext cx="1448008" cy="1124354"/>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624" tIns="111061" rIns="76624" bIns="111061" numCol="1" spcCol="1270" anchor="ctr" anchorCtr="0">
          <a:noAutofit/>
        </a:bodyPr>
        <a:lstStyle/>
        <a:p>
          <a:pPr marL="0" lvl="0" indent="0" algn="ctr" defTabSz="1022350">
            <a:lnSpc>
              <a:spcPct val="90000"/>
            </a:lnSpc>
            <a:spcBef>
              <a:spcPct val="0"/>
            </a:spcBef>
            <a:spcAft>
              <a:spcPct val="35000"/>
            </a:spcAft>
            <a:buNone/>
          </a:pPr>
          <a:r>
            <a:rPr lang="en-US" sz="2300" kern="1200"/>
            <a:t>Providing</a:t>
          </a:r>
        </a:p>
      </dsp:txBody>
      <dsp:txXfrm>
        <a:off x="0" y="4769825"/>
        <a:ext cx="1448008" cy="112435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EF1164-07EF-4EE3-9979-A3068AF92F18}" type="datetimeFigureOut">
              <a:rPr lang="en-GB" smtClean="0"/>
              <a:t>18/10/2022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91E563-93E8-4E32-8901-6641770A6924}" type="slidenum">
              <a:rPr lang="en-GB" smtClean="0"/>
              <a:t>‹#›</a:t>
            </a:fld>
            <a:endParaRPr lang="en-GB"/>
          </a:p>
        </p:txBody>
      </p:sp>
    </p:spTree>
    <p:extLst>
      <p:ext uri="{BB962C8B-B14F-4D97-AF65-F5344CB8AC3E}">
        <p14:creationId xmlns:p14="http://schemas.microsoft.com/office/powerpoint/2010/main" val="81635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what it is not – not campaigning group, not political, not advice and guidance, not promoting own interests</a:t>
            </a:r>
          </a:p>
        </p:txBody>
      </p:sp>
      <p:sp>
        <p:nvSpPr>
          <p:cNvPr id="4" name="Slide Number Placeholder 3"/>
          <p:cNvSpPr>
            <a:spLocks noGrp="1"/>
          </p:cNvSpPr>
          <p:nvPr>
            <p:ph type="sldNum" sz="quarter" idx="5"/>
          </p:nvPr>
        </p:nvSpPr>
        <p:spPr/>
        <p:txBody>
          <a:bodyPr/>
          <a:lstStyle/>
          <a:p>
            <a:fld id="{B491E563-93E8-4E32-8901-6641770A6924}" type="slidenum">
              <a:rPr lang="en-GB" smtClean="0"/>
              <a:t>2</a:t>
            </a:fld>
            <a:endParaRPr lang="en-GB"/>
          </a:p>
        </p:txBody>
      </p:sp>
    </p:spTree>
    <p:extLst>
      <p:ext uri="{BB962C8B-B14F-4D97-AF65-F5344CB8AC3E}">
        <p14:creationId xmlns:p14="http://schemas.microsoft.com/office/powerpoint/2010/main" val="640031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Respect: all people involved with or affected by our service</a:t>
            </a:r>
          </a:p>
          <a:p>
            <a:r>
              <a:rPr lang="en-GB" dirty="0"/>
              <a:t>Empathy: to accept and work alongside all those we come into contact with, without prejudice or judgement</a:t>
            </a:r>
          </a:p>
          <a:p>
            <a:r>
              <a:rPr lang="en-GB" dirty="0"/>
              <a:t>Integrity: to be honest and objective in everything we do and communicate openly and honestly</a:t>
            </a:r>
          </a:p>
          <a:p>
            <a:r>
              <a:rPr lang="en-GB" dirty="0"/>
              <a:t>Accountability: accept accountability for our decisions and actions to PCT members and providers of public funds </a:t>
            </a:r>
          </a:p>
          <a:p>
            <a:r>
              <a:rPr lang="en-GB" dirty="0"/>
              <a:t>Quality: to </a:t>
            </a:r>
            <a:r>
              <a:rPr lang="en-GB" b="0" i="0" dirty="0">
                <a:solidFill>
                  <a:srgbClr val="000000"/>
                </a:solidFill>
                <a:effectLst/>
                <a:latin typeface="Oxygen"/>
              </a:rPr>
              <a:t>constantly improve the quality of the services we provide, through seeking and responding to the views of those we work with</a:t>
            </a:r>
          </a:p>
          <a:p>
            <a:r>
              <a:rPr lang="en-GB" b="0" i="0" dirty="0">
                <a:solidFill>
                  <a:srgbClr val="000000"/>
                </a:solidFill>
                <a:effectLst/>
                <a:latin typeface="Oxygen"/>
              </a:rPr>
              <a:t>Leadership: we promote and support the above values with effective leadership and personal example</a:t>
            </a:r>
            <a:endParaRPr lang="en-GB" dirty="0"/>
          </a:p>
        </p:txBody>
      </p:sp>
      <p:sp>
        <p:nvSpPr>
          <p:cNvPr id="4" name="Slide Number Placeholder 3"/>
          <p:cNvSpPr>
            <a:spLocks noGrp="1"/>
          </p:cNvSpPr>
          <p:nvPr>
            <p:ph type="sldNum" sz="quarter" idx="5"/>
          </p:nvPr>
        </p:nvSpPr>
        <p:spPr/>
        <p:txBody>
          <a:bodyPr/>
          <a:lstStyle/>
          <a:p>
            <a:fld id="{B491E563-93E8-4E32-8901-6641770A6924}" type="slidenum">
              <a:rPr lang="en-GB" smtClean="0"/>
              <a:t>3</a:t>
            </a:fld>
            <a:endParaRPr lang="en-GB"/>
          </a:p>
        </p:txBody>
      </p:sp>
    </p:spTree>
    <p:extLst>
      <p:ext uri="{BB962C8B-B14F-4D97-AF65-F5344CB8AC3E}">
        <p14:creationId xmlns:p14="http://schemas.microsoft.com/office/powerpoint/2010/main" val="650349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Parent Engagement – </a:t>
            </a: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this is about finding out what the issues are so that we can be well informed. We do this by hosting coffee mornings (we have had a few zoom coffee mornings lately). We are also developing good relationships with other organisations, support groups etc (this is not about us doing everything), we also have direct engagement with parents through our school outreach work and via social media platforms (Facebook, Twitter and Instagram). </a:t>
            </a: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GB" sz="28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Partnership Working – </a:t>
            </a:r>
            <a:r>
              <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we work with both the LA and Health, sending parent representatives to meetings to inform partners of the challenges faced by families in our area and work on reviewing and developing strategies for improving services. We aim to not only raise the issues faced by families but also be part of the solution by offering a parent perspective on workable solutions.  </a:t>
            </a:r>
            <a:endParaRPr kumimoji="0" lang="en-GB" sz="28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endParaRPr lang="en-GB" dirty="0"/>
          </a:p>
        </p:txBody>
      </p:sp>
      <p:sp>
        <p:nvSpPr>
          <p:cNvPr id="4" name="Slide Number Placeholder 3"/>
          <p:cNvSpPr>
            <a:spLocks noGrp="1"/>
          </p:cNvSpPr>
          <p:nvPr>
            <p:ph type="sldNum" sz="quarter" idx="5"/>
          </p:nvPr>
        </p:nvSpPr>
        <p:spPr/>
        <p:txBody>
          <a:bodyPr/>
          <a:lstStyle/>
          <a:p>
            <a:fld id="{B491E563-93E8-4E32-8901-6641770A6924}" type="slidenum">
              <a:rPr lang="en-GB" smtClean="0"/>
              <a:t>7</a:t>
            </a:fld>
            <a:endParaRPr lang="en-GB"/>
          </a:p>
        </p:txBody>
      </p:sp>
    </p:spTree>
    <p:extLst>
      <p:ext uri="{BB962C8B-B14F-4D97-AF65-F5344CB8AC3E}">
        <p14:creationId xmlns:p14="http://schemas.microsoft.com/office/powerpoint/2010/main" val="271440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Remuneration, support etc</a:t>
            </a:r>
          </a:p>
        </p:txBody>
      </p:sp>
      <p:sp>
        <p:nvSpPr>
          <p:cNvPr id="4" name="Slide Number Placeholder 3"/>
          <p:cNvSpPr>
            <a:spLocks noGrp="1"/>
          </p:cNvSpPr>
          <p:nvPr>
            <p:ph type="sldNum" sz="quarter" idx="5"/>
          </p:nvPr>
        </p:nvSpPr>
        <p:spPr/>
        <p:txBody>
          <a:bodyPr/>
          <a:lstStyle/>
          <a:p>
            <a:fld id="{B491E563-93E8-4E32-8901-6641770A6924}" type="slidenum">
              <a:rPr lang="en-GB" smtClean="0"/>
              <a:t>10</a:t>
            </a:fld>
            <a:endParaRPr lang="en-GB"/>
          </a:p>
        </p:txBody>
      </p:sp>
    </p:spTree>
    <p:extLst>
      <p:ext uri="{BB962C8B-B14F-4D97-AF65-F5344CB8AC3E}">
        <p14:creationId xmlns:p14="http://schemas.microsoft.com/office/powerpoint/2010/main" val="409802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b="1" i="0" dirty="0">
                <a:solidFill>
                  <a:srgbClr val="3F3F3F"/>
                </a:solidFill>
                <a:effectLst/>
                <a:latin typeface="Raleway"/>
              </a:rPr>
              <a:t>If I join what will I have to do?</a:t>
            </a:r>
          </a:p>
          <a:p>
            <a:pPr algn="ctr"/>
            <a:r>
              <a:rPr lang="en-GB" b="1" i="0" dirty="0">
                <a:solidFill>
                  <a:srgbClr val="3F3F3F"/>
                </a:solidFill>
                <a:effectLst/>
                <a:latin typeface="Raleway"/>
              </a:rPr>
              <a:t>Answer: Whatever you feel comfortable with</a:t>
            </a:r>
          </a:p>
          <a:p>
            <a:pPr algn="l">
              <a:buFont typeface="Arial" panose="020B0604020202020204" pitchFamily="34" charset="0"/>
              <a:buChar char="•"/>
            </a:pPr>
            <a:r>
              <a:rPr lang="en-GB">
                <a:solidFill>
                  <a:srgbClr val="000000"/>
                </a:solidFill>
                <a:latin typeface="Raleway"/>
              </a:rPr>
              <a:t>join</a:t>
            </a:r>
            <a:r>
              <a:rPr lang="en-GB" b="0" i="0" dirty="0">
                <a:solidFill>
                  <a:srgbClr val="000000"/>
                </a:solidFill>
                <a:effectLst/>
                <a:latin typeface="Raleway"/>
              </a:rPr>
              <a:t> as a member and just receive information</a:t>
            </a:r>
          </a:p>
          <a:p>
            <a:pPr algn="l">
              <a:buFont typeface="Arial" panose="020B0604020202020204" pitchFamily="34" charset="0"/>
              <a:buChar char="•"/>
            </a:pPr>
            <a:r>
              <a:rPr lang="en-GB" b="0" i="0" dirty="0">
                <a:solidFill>
                  <a:srgbClr val="000000"/>
                </a:solidFill>
                <a:effectLst/>
                <a:latin typeface="Raleway"/>
              </a:rPr>
              <a:t>Join as a member and add you views to the website</a:t>
            </a:r>
          </a:p>
          <a:p>
            <a:pPr algn="l">
              <a:buFont typeface="Arial" panose="020B0604020202020204" pitchFamily="34" charset="0"/>
              <a:buChar char="•"/>
            </a:pPr>
            <a:r>
              <a:rPr lang="en-GB" b="0" i="0" dirty="0">
                <a:solidFill>
                  <a:srgbClr val="000000"/>
                </a:solidFill>
                <a:effectLst/>
                <a:latin typeface="Raleway"/>
              </a:rPr>
              <a:t>Join us just for coffee and a chat</a:t>
            </a:r>
          </a:p>
          <a:p>
            <a:pPr algn="l">
              <a:buFont typeface="Arial" panose="020B0604020202020204" pitchFamily="34" charset="0"/>
              <a:buChar char="•"/>
            </a:pPr>
            <a:r>
              <a:rPr lang="en-GB" b="0" i="0" dirty="0">
                <a:solidFill>
                  <a:srgbClr val="000000"/>
                </a:solidFill>
                <a:effectLst/>
                <a:latin typeface="Raleway"/>
              </a:rPr>
              <a:t>Join us for events and workshops when you can</a:t>
            </a:r>
          </a:p>
          <a:p>
            <a:pPr algn="l">
              <a:buFont typeface="Arial" panose="020B0604020202020204" pitchFamily="34" charset="0"/>
              <a:buChar char="•"/>
            </a:pPr>
            <a:r>
              <a:rPr lang="en-GB" b="0" i="0" dirty="0">
                <a:solidFill>
                  <a:srgbClr val="000000"/>
                </a:solidFill>
                <a:effectLst/>
                <a:latin typeface="Raleway"/>
              </a:rPr>
              <a:t>Get more involved in the steering group of the forum</a:t>
            </a:r>
          </a:p>
          <a:p>
            <a:pPr algn="l">
              <a:buFont typeface="Arial" panose="020B0604020202020204" pitchFamily="34" charset="0"/>
              <a:buChar char="•"/>
            </a:pPr>
            <a:r>
              <a:rPr lang="en-GB" b="0" i="0" dirty="0">
                <a:solidFill>
                  <a:srgbClr val="000000"/>
                </a:solidFill>
                <a:effectLst/>
                <a:latin typeface="Raleway"/>
              </a:rPr>
              <a:t>Get involved with the work we do with the Local Authority as a parent rep (training &amp;</a:t>
            </a:r>
            <a:br>
              <a:rPr lang="en-GB" b="0" i="0" dirty="0">
                <a:solidFill>
                  <a:srgbClr val="000000"/>
                </a:solidFill>
                <a:effectLst/>
                <a:latin typeface="Raleway"/>
              </a:rPr>
            </a:br>
            <a:r>
              <a:rPr lang="en-GB" b="0" i="0" dirty="0">
                <a:solidFill>
                  <a:srgbClr val="000000"/>
                </a:solidFill>
                <a:effectLst/>
                <a:latin typeface="Raleway"/>
              </a:rPr>
              <a:t>some payment for your time is available)</a:t>
            </a:r>
          </a:p>
          <a:p>
            <a:pPr algn="l">
              <a:buFont typeface="Arial" panose="020B0604020202020204" pitchFamily="34" charset="0"/>
              <a:buChar char="•"/>
            </a:pPr>
            <a:r>
              <a:rPr lang="en-GB" b="0" i="0" dirty="0">
                <a:solidFill>
                  <a:srgbClr val="000000"/>
                </a:solidFill>
                <a:effectLst/>
                <a:latin typeface="Raleway"/>
              </a:rPr>
              <a:t>Take on a key role in the management of the forum</a:t>
            </a:r>
          </a:p>
          <a:p>
            <a:pPr algn="l">
              <a:buFont typeface="Arial" panose="020B0604020202020204" pitchFamily="34" charset="0"/>
              <a:buNone/>
            </a:pPr>
            <a:endParaRPr lang="en-GB" b="0" i="0" dirty="0">
              <a:solidFill>
                <a:srgbClr val="000000"/>
              </a:solidFill>
              <a:effectLst/>
              <a:latin typeface="Raleway"/>
            </a:endParaRPr>
          </a:p>
          <a:p>
            <a:r>
              <a:rPr lang="en-GB" dirty="0"/>
              <a:t>What would you like to see from our forum</a:t>
            </a:r>
          </a:p>
          <a:p>
            <a:pPr algn="l"/>
            <a:r>
              <a:rPr lang="en-GB" dirty="0"/>
              <a:t>We welcome your suggestions, ideas and requests (</a:t>
            </a:r>
            <a:r>
              <a:rPr lang="en-GB" b="0" i="0" dirty="0">
                <a:solidFill>
                  <a:srgbClr val="000000"/>
                </a:solidFill>
                <a:effectLst/>
                <a:latin typeface="Inter"/>
              </a:rPr>
              <a:t>Whilst we can’t promise to be able to meet all requests we will consider and support your requests where possible).</a:t>
            </a:r>
          </a:p>
          <a:p>
            <a:br>
              <a:rPr lang="en-GB" dirty="0"/>
            </a:br>
            <a:endParaRPr lang="en-GB" dirty="0"/>
          </a:p>
        </p:txBody>
      </p:sp>
      <p:sp>
        <p:nvSpPr>
          <p:cNvPr id="4" name="Slide Number Placeholder 3"/>
          <p:cNvSpPr>
            <a:spLocks noGrp="1"/>
          </p:cNvSpPr>
          <p:nvPr>
            <p:ph type="sldNum" sz="quarter" idx="5"/>
          </p:nvPr>
        </p:nvSpPr>
        <p:spPr/>
        <p:txBody>
          <a:bodyPr/>
          <a:lstStyle/>
          <a:p>
            <a:fld id="{B491E563-93E8-4E32-8901-6641770A6924}" type="slidenum">
              <a:rPr lang="en-GB" smtClean="0"/>
              <a:t>11</a:t>
            </a:fld>
            <a:endParaRPr lang="en-GB"/>
          </a:p>
        </p:txBody>
      </p:sp>
    </p:spTree>
    <p:extLst>
      <p:ext uri="{BB962C8B-B14F-4D97-AF65-F5344CB8AC3E}">
        <p14:creationId xmlns:p14="http://schemas.microsoft.com/office/powerpoint/2010/main" val="2421174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C5957-410F-4F9F-BB35-8E2F566B1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6FE255-B36F-44FC-9C49-74F1E3819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237B622-D915-4D9B-A597-CC1D1A643DFC}"/>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B2489B5E-140E-4822-9932-D48C3FE8393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9B38A0D-0EDD-4C00-826F-56DB96CCD54A}"/>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175573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18A2-CB97-43AA-93E1-3F452442ADA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5B0F31-F728-48DB-80DC-75C18D8527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5F94CC-C739-4DB1-AF94-5E372D36C53E}"/>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D3630850-0BCD-420C-8EAD-08DD3E115CC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8B80BD-DD18-4ACE-A52E-24B11F1EDF59}"/>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10496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0435B1-A743-4BC2-9519-5D1521A3EC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5A8B49-6627-4C03-AA84-CD74FCE282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125906-518A-4F81-B755-32C89D3EDE93}"/>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418DAA85-9F5E-4F81-931F-22380910456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0239C0C-4BF0-42F7-8224-16B91D121A7F}"/>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86873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9EA8F-10F7-4FB5-9711-E98C28EF31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459869-EBEC-487A-BBBB-52931BE893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B6E048-7BF4-4DC4-950B-A12F627C59BA}"/>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041DA85F-F0C3-4E04-AEB1-08F4247AE3A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2D835FA-582F-493D-9682-BA1A72499330}"/>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3869998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525AC-5DD1-470C-849B-0A4E83532D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BB04E0-614D-43ED-98AE-7CDF380C46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E598C5-E5A2-4DA9-BCCF-5231CB802F05}"/>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CA3FE998-DF6C-4843-A5BB-7E5B4665700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0C5D57-56F9-4052-B523-D7EA0760B62F}"/>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305921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21B8-ED61-449D-99CC-71A29D4CB6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A171BC-034C-48A0-B47D-108C6FDBBA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2E8E95-9FDA-4BD9-9066-6CC13E8E2D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7B12972-F89F-4FFA-9C24-B015FCA14561}"/>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6" name="Footer Placeholder 5">
            <a:extLst>
              <a:ext uri="{FF2B5EF4-FFF2-40B4-BE49-F238E27FC236}">
                <a16:creationId xmlns:a16="http://schemas.microsoft.com/office/drawing/2014/main" id="{5971D8AF-63EF-4A69-9ADF-BBA97979DE9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7F8539F-54F7-49FF-ACBB-2C29997561F9}"/>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023599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19A5-8C05-43A4-BABB-E7F2FB1B7D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13436C-E287-43AE-AEC5-ECA27E7544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321CC-CE8E-412E-AC76-0E3FDF81FF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3CE48D-B8AC-4191-89BD-B5FC6EE82E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194B6C-0205-4421-A3D5-F7D6071E6F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7FF6877-4BC6-4952-B228-C15FC8444470}"/>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8" name="Footer Placeholder 7">
            <a:extLst>
              <a:ext uri="{FF2B5EF4-FFF2-40B4-BE49-F238E27FC236}">
                <a16:creationId xmlns:a16="http://schemas.microsoft.com/office/drawing/2014/main" id="{EB6FA42A-DCCF-49E1-AF1A-1A4676E278E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B930E95-F8B7-4E35-8496-519C5B04ECD6}"/>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378398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C2BC7-A191-4E60-8EA3-63D0BCDA3F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FDB941C-66E6-453B-9117-91B07798F642}"/>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4" name="Footer Placeholder 3">
            <a:extLst>
              <a:ext uri="{FF2B5EF4-FFF2-40B4-BE49-F238E27FC236}">
                <a16:creationId xmlns:a16="http://schemas.microsoft.com/office/drawing/2014/main" id="{E7225C6A-9224-4299-B7CA-43DEBCA0AB2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B01D14C-0591-49AC-BD37-B3D3AF3AD471}"/>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61305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5B0D22-2620-41CB-A84D-7E747703E64A}"/>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3" name="Footer Placeholder 2">
            <a:extLst>
              <a:ext uri="{FF2B5EF4-FFF2-40B4-BE49-F238E27FC236}">
                <a16:creationId xmlns:a16="http://schemas.microsoft.com/office/drawing/2014/main" id="{C2482676-6023-4FC8-A9E0-F893B5AA6CB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787B2020-D09F-4A0C-B0E3-963CA9ECA9CC}"/>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256542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69D7-D4AE-4F29-B35F-EE409A55A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D2FC139-EB3B-4A83-86DB-B915D689CF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23506A-0AEB-4C44-A19B-BE4E07989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9D94D8-CC35-4294-B662-977B8FD10BBF}"/>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6" name="Footer Placeholder 5">
            <a:extLst>
              <a:ext uri="{FF2B5EF4-FFF2-40B4-BE49-F238E27FC236}">
                <a16:creationId xmlns:a16="http://schemas.microsoft.com/office/drawing/2014/main" id="{673487EC-4AAD-4B89-B5AE-D72D6662B22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EEC7B3C-B9AC-4250-ABD1-A50E5EF1F87F}"/>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20207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9BA08-4EA6-4A88-A2E0-7418035CB4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07DE15-2EDE-4DCF-8449-22A0D8339B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85174EEA-B946-4F2A-8411-21E4670D23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F8C75-243E-4F45-8273-010E510B1512}"/>
              </a:ext>
            </a:extLst>
          </p:cNvPr>
          <p:cNvSpPr>
            <a:spLocks noGrp="1"/>
          </p:cNvSpPr>
          <p:nvPr>
            <p:ph type="dt" sz="half" idx="10"/>
          </p:nvPr>
        </p:nvSpPr>
        <p:spPr/>
        <p:txBody>
          <a:bodyPr/>
          <a:lstStyle/>
          <a:p>
            <a:fld id="{2F51BB53-E5D8-46AC-B486-AC0F4B2CE3D0}" type="datetimeFigureOut">
              <a:rPr lang="en-GB" smtClean="0"/>
              <a:t>18/10/2022</a:t>
            </a:fld>
            <a:endParaRPr lang="en-GB" dirty="0"/>
          </a:p>
        </p:txBody>
      </p:sp>
      <p:sp>
        <p:nvSpPr>
          <p:cNvPr id="6" name="Footer Placeholder 5">
            <a:extLst>
              <a:ext uri="{FF2B5EF4-FFF2-40B4-BE49-F238E27FC236}">
                <a16:creationId xmlns:a16="http://schemas.microsoft.com/office/drawing/2014/main" id="{BB11EB80-1073-48AD-8598-3D6BA9C9DEB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C6F17C1-B616-4C52-863B-0BAE360D0EF6}"/>
              </a:ext>
            </a:extLst>
          </p:cNvPr>
          <p:cNvSpPr>
            <a:spLocks noGrp="1"/>
          </p:cNvSpPr>
          <p:nvPr>
            <p:ph type="sldNum" sz="quarter" idx="12"/>
          </p:nvPr>
        </p:nvSpPr>
        <p:spPr/>
        <p:txBody>
          <a:bodyPr/>
          <a:lstStyle/>
          <a:p>
            <a:fld id="{8823389B-9EC7-4D36-B95E-36102E7047A1}" type="slidenum">
              <a:rPr lang="en-GB" smtClean="0"/>
              <a:t>‹#›</a:t>
            </a:fld>
            <a:endParaRPr lang="en-GB" dirty="0"/>
          </a:p>
        </p:txBody>
      </p:sp>
    </p:spTree>
    <p:extLst>
      <p:ext uri="{BB962C8B-B14F-4D97-AF65-F5344CB8AC3E}">
        <p14:creationId xmlns:p14="http://schemas.microsoft.com/office/powerpoint/2010/main" val="167792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3F82A5-14E3-438B-82BE-0941F1A9FA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474226-DF97-42ED-9CB2-A68DD16195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669837-0D10-4238-886E-6B088A4E21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1BB53-E5D8-46AC-B486-AC0F4B2CE3D0}" type="datetimeFigureOut">
              <a:rPr lang="en-GB" smtClean="0"/>
              <a:t>18/10/2022</a:t>
            </a:fld>
            <a:endParaRPr lang="en-GB" dirty="0"/>
          </a:p>
        </p:txBody>
      </p:sp>
      <p:sp>
        <p:nvSpPr>
          <p:cNvPr id="5" name="Footer Placeholder 4">
            <a:extLst>
              <a:ext uri="{FF2B5EF4-FFF2-40B4-BE49-F238E27FC236}">
                <a16:creationId xmlns:a16="http://schemas.microsoft.com/office/drawing/2014/main" id="{A0BE8CE8-A297-4EBB-BAE8-81B2163907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6848E95-84C5-49D0-948B-6150AC0219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3389B-9EC7-4D36-B95E-36102E7047A1}" type="slidenum">
              <a:rPr lang="en-GB" smtClean="0"/>
              <a:t>‹#›</a:t>
            </a:fld>
            <a:endParaRPr lang="en-GB" dirty="0"/>
          </a:p>
        </p:txBody>
      </p:sp>
    </p:spTree>
    <p:extLst>
      <p:ext uri="{BB962C8B-B14F-4D97-AF65-F5344CB8AC3E}">
        <p14:creationId xmlns:p14="http://schemas.microsoft.com/office/powerpoint/2010/main" val="2999884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familyvoice.org.uk/co-production/" TargetMode="External"/><Relationship Id="rId5" Type="http://schemas.openxmlformats.org/officeDocument/2006/relationships/hyperlink" Target="https://staffassembly.ucla.edu/event/2017-uc-employee-engagement-survey-results-presentation-forum/" TargetMode="Externa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bothwellphil.co.uk/membership/" TargetMode="Externa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hyperlink" Target="http://www.parentstogether.org.uk/"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mailto:info@parentstogether.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0">
            <a:extLst>
              <a:ext uri="{FF2B5EF4-FFF2-40B4-BE49-F238E27FC236}">
                <a16:creationId xmlns:a16="http://schemas.microsoft.com/office/drawing/2014/main" id="{CF3053AE-0161-4486-ADEF-A7650B7A0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1CDFEC-2B4B-4CE1-A106-C5EFF4CF7F9D}"/>
              </a:ext>
            </a:extLst>
          </p:cNvPr>
          <p:cNvSpPr>
            <a:spLocks noGrp="1"/>
          </p:cNvSpPr>
          <p:nvPr>
            <p:ph type="ctrTitle"/>
          </p:nvPr>
        </p:nvSpPr>
        <p:spPr>
          <a:xfrm>
            <a:off x="1198181" y="3728612"/>
            <a:ext cx="9795638" cy="1269484"/>
          </a:xfrm>
        </p:spPr>
        <p:txBody>
          <a:bodyPr>
            <a:normAutofit/>
          </a:bodyPr>
          <a:lstStyle/>
          <a:p>
            <a:r>
              <a:rPr lang="en-GB" sz="5200" dirty="0"/>
              <a:t>An Introduction</a:t>
            </a:r>
          </a:p>
        </p:txBody>
      </p:sp>
      <p:pic>
        <p:nvPicPr>
          <p:cNvPr id="5" name="Picture 4" descr="Timeline&#10;&#10;Description automatically generated">
            <a:extLst>
              <a:ext uri="{FF2B5EF4-FFF2-40B4-BE49-F238E27FC236}">
                <a16:creationId xmlns:a16="http://schemas.microsoft.com/office/drawing/2014/main" id="{3D69CCBE-99C6-4979-AC41-EA46EA0B93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34" y="682706"/>
            <a:ext cx="5828261" cy="2331304"/>
          </a:xfrm>
          <a:prstGeom prst="rect">
            <a:avLst/>
          </a:prstGeom>
        </p:spPr>
      </p:pic>
      <p:pic>
        <p:nvPicPr>
          <p:cNvPr id="6" name="Picture 18">
            <a:extLst>
              <a:ext uri="{FF2B5EF4-FFF2-40B4-BE49-F238E27FC236}">
                <a16:creationId xmlns:a16="http://schemas.microsoft.com/office/drawing/2014/main" id="{F3507286-9B9A-404A-9724-EC33DEA672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505" y="704562"/>
            <a:ext cx="5828261" cy="2287592"/>
          </a:xfrm>
          <a:prstGeom prst="rect">
            <a:avLst/>
          </a:prstGeom>
        </p:spPr>
      </p:pic>
      <p:sp>
        <p:nvSpPr>
          <p:cNvPr id="7" name="Rectangle 6">
            <a:extLst>
              <a:ext uri="{FF2B5EF4-FFF2-40B4-BE49-F238E27FC236}">
                <a16:creationId xmlns:a16="http://schemas.microsoft.com/office/drawing/2014/main" id="{6C6488B4-1160-4112-AD1F-9BFC02027CF0}"/>
              </a:ext>
            </a:extLst>
          </p:cNvPr>
          <p:cNvSpPr/>
          <p:nvPr/>
        </p:nvSpPr>
        <p:spPr>
          <a:xfrm>
            <a:off x="181234" y="152400"/>
            <a:ext cx="11744066" cy="6572250"/>
          </a:xfrm>
          <a:prstGeom prst="rect">
            <a:avLst/>
          </a:prstGeom>
          <a:noFill/>
          <a:ln w="508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89764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ACA24C-91E0-4282-9FC3-9DF958D3C594}"/>
              </a:ext>
            </a:extLst>
          </p:cNvPr>
          <p:cNvSpPr>
            <a:spLocks noGrp="1"/>
          </p:cNvSpPr>
          <p:nvPr>
            <p:ph type="title"/>
          </p:nvPr>
        </p:nvSpPr>
        <p:spPr>
          <a:xfrm>
            <a:off x="6094105" y="802955"/>
            <a:ext cx="4977976" cy="1454051"/>
          </a:xfrm>
        </p:spPr>
        <p:txBody>
          <a:bodyPr>
            <a:normAutofit/>
          </a:bodyPr>
          <a:lstStyle/>
          <a:p>
            <a:r>
              <a:rPr lang="en-GB" b="1" dirty="0">
                <a:solidFill>
                  <a:srgbClr val="000000"/>
                </a:solidFill>
                <a:latin typeface="Calibri" panose="020F0502020204030204" pitchFamily="34" charset="0"/>
                <a:ea typeface="Calibri" panose="020F0502020204030204" pitchFamily="34" charset="0"/>
                <a:cs typeface="Calibri" panose="020F0502020204030204" pitchFamily="34" charset="0"/>
              </a:rPr>
              <a:t>PCT representatives</a:t>
            </a:r>
            <a:b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br>
            <a:endParaRPr lang="en-GB" dirty="0">
              <a:solidFill>
                <a:srgbClr val="000000"/>
              </a:solidFill>
            </a:endParaRPr>
          </a:p>
        </p:txBody>
      </p:sp>
      <p:sp>
        <p:nvSpPr>
          <p:cNvPr id="1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icture containing refrigerator&#10;&#10;Description automatically generated">
            <a:extLst>
              <a:ext uri="{FF2B5EF4-FFF2-40B4-BE49-F238E27FC236}">
                <a16:creationId xmlns:a16="http://schemas.microsoft.com/office/drawing/2014/main" id="{FD57A9AF-88CB-4184-AD44-504C3083B4CB}"/>
              </a:ext>
            </a:extLst>
          </p:cNvPr>
          <p:cNvPicPr>
            <a:picLocks noChangeAspect="1"/>
          </p:cNvPicPr>
          <p:nvPr/>
        </p:nvPicPr>
        <p:blipFill rotWithShape="1">
          <a:blip r:embed="rId4">
            <a:alphaModFix/>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7670" r="18077"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0BAD3E9F-36FB-47BD-9EC5-DD5CB6AFF70C}"/>
              </a:ext>
            </a:extLst>
          </p:cNvPr>
          <p:cNvSpPr>
            <a:spLocks noGrp="1"/>
          </p:cNvSpPr>
          <p:nvPr>
            <p:ph idx="1"/>
          </p:nvPr>
        </p:nvSpPr>
        <p:spPr>
          <a:xfrm>
            <a:off x="6094503" y="1935907"/>
            <a:ext cx="4977578" cy="3639289"/>
          </a:xfrm>
        </p:spPr>
        <p:txBody>
          <a:bodyPr anchor="ctr">
            <a:normAutofit/>
          </a:bodyPr>
          <a:lstStyle/>
          <a:p>
            <a:pPr marL="0" indent="0">
              <a:spcAft>
                <a:spcPts val="800"/>
              </a:spcAft>
              <a:buNone/>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Our representatives ensure that the views of our members are heard by the local authority, health services, social care services and other service providers. They work in </a:t>
            </a:r>
            <a:r>
              <a:rPr lang="en-GB" sz="14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co-production</a:t>
            </a: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with these bodies</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produce information</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improve provision and develop strategy</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voice the views of parent carers and families at meetings</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seek out new opportunities for positive change</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represent BCP at regional and national parent carer forums.</a:t>
            </a:r>
            <a:endPar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solidFill>
                <a:srgbClr val="000000"/>
              </a:solidFill>
            </a:endParaRPr>
          </a:p>
        </p:txBody>
      </p:sp>
      <p:sp>
        <p:nvSpPr>
          <p:cNvPr id="4" name="Rectangle 3">
            <a:extLst>
              <a:ext uri="{FF2B5EF4-FFF2-40B4-BE49-F238E27FC236}">
                <a16:creationId xmlns:a16="http://schemas.microsoft.com/office/drawing/2014/main" id="{5BB876D7-062E-48AA-9970-3EA7DFD57ABD}"/>
              </a:ext>
            </a:extLst>
          </p:cNvPr>
          <p:cNvSpPr/>
          <p:nvPr/>
        </p:nvSpPr>
        <p:spPr>
          <a:xfrm>
            <a:off x="236306" y="184935"/>
            <a:ext cx="11558427" cy="6298058"/>
          </a:xfrm>
          <a:prstGeom prst="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43969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80A53A8-FB38-45AB-9DA1-D9BB4FED15D6}"/>
              </a:ext>
            </a:extLst>
          </p:cNvPr>
          <p:cNvSpPr>
            <a:spLocks noGrp="1"/>
          </p:cNvSpPr>
          <p:nvPr>
            <p:ph type="title"/>
          </p:nvPr>
        </p:nvSpPr>
        <p:spPr>
          <a:xfrm>
            <a:off x="6094105" y="802955"/>
            <a:ext cx="4977976" cy="1454051"/>
          </a:xfrm>
        </p:spPr>
        <p:txBody>
          <a:bodyPr>
            <a:normAutofit/>
          </a:bodyPr>
          <a:lstStyle/>
          <a:p>
            <a:r>
              <a:rPr lang="en-GB"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members</a:t>
            </a:r>
            <a:br>
              <a:rPr lang="en-GB"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GB" dirty="0">
              <a:solidFill>
                <a:srgbClr val="000000"/>
              </a:solidFill>
            </a:endParaRPr>
          </a:p>
        </p:txBody>
      </p:sp>
      <p:sp>
        <p:nvSpPr>
          <p:cNvPr id="1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icture containing small, little, food, drawing&#10;&#10;Description automatically generated">
            <a:extLst>
              <a:ext uri="{FF2B5EF4-FFF2-40B4-BE49-F238E27FC236}">
                <a16:creationId xmlns:a16="http://schemas.microsoft.com/office/drawing/2014/main" id="{905EF534-DB85-4478-97E5-2CEEE9E95B18}"/>
              </a:ext>
            </a:extLst>
          </p:cNvPr>
          <p:cNvPicPr>
            <a:picLocks noChangeAspect="1"/>
          </p:cNvPicPr>
          <p:nvPr/>
        </p:nvPicPr>
        <p:blipFill rotWithShape="1">
          <a:blip r:embed="rId4">
            <a:alphaModFix/>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7367" r="18858" b="-2"/>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2D8D8223-0C0D-46A8-ADE8-77EAF1525248}"/>
              </a:ext>
            </a:extLst>
          </p:cNvPr>
          <p:cNvSpPr>
            <a:spLocks noGrp="1"/>
          </p:cNvSpPr>
          <p:nvPr>
            <p:ph idx="1"/>
          </p:nvPr>
        </p:nvSpPr>
        <p:spPr>
          <a:xfrm>
            <a:off x="6094503" y="1735882"/>
            <a:ext cx="4977578" cy="3639289"/>
          </a:xfrm>
        </p:spPr>
        <p:txBody>
          <a:bodyPr anchor="ctr">
            <a:normAutofit/>
          </a:bodyPr>
          <a:lstStyle/>
          <a:p>
            <a:pPr marL="0" indent="0">
              <a:spcAft>
                <a:spcPts val="800"/>
              </a:spcAft>
              <a:buNone/>
            </a:pPr>
            <a:endParaRPr lang="en-GB" sz="17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spcAft>
                <a:spcPts val="800"/>
              </a:spcAft>
            </a:pPr>
            <a:r>
              <a:rPr lang="en-GB"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Our members are our strength. It is </a:t>
            </a:r>
            <a:r>
              <a:rPr lang="en-GB" sz="1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your</a:t>
            </a:r>
            <a:r>
              <a:rPr lang="en-GB"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voices that inform and inspire our work in representing </a:t>
            </a:r>
            <a:r>
              <a:rPr lang="en-GB" sz="1700" dirty="0">
                <a:solidFill>
                  <a:srgbClr val="000000"/>
                </a:solidFill>
                <a:latin typeface="Calibri" panose="020F0502020204030204" pitchFamily="34" charset="0"/>
                <a:ea typeface="Times New Roman" panose="02020603050405020304" pitchFamily="18" charset="0"/>
                <a:cs typeface="Calibri" panose="020F0502020204030204" pitchFamily="34" charset="0"/>
              </a:rPr>
              <a:t>your</a:t>
            </a:r>
            <a:r>
              <a:rPr lang="en-GB"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needs and views to decision-makers and planners. The more families who are able to tell us about their experiences, the more effective we can be.</a:t>
            </a:r>
            <a:endParaRPr lang="en-GB"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never make demands on members, but we are always grateful to hear their views and experiences.</a:t>
            </a:r>
            <a:endParaRPr lang="en-GB"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17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 are also many opportunities to help by filling in a quick questionnaire, replying to an email or attending local meetings.</a:t>
            </a:r>
            <a:endParaRPr lang="en-GB" sz="1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700" dirty="0">
              <a:solidFill>
                <a:srgbClr val="000000"/>
              </a:solidFill>
            </a:endParaRPr>
          </a:p>
        </p:txBody>
      </p:sp>
      <p:sp>
        <p:nvSpPr>
          <p:cNvPr id="4" name="Rectangle 3">
            <a:extLst>
              <a:ext uri="{FF2B5EF4-FFF2-40B4-BE49-F238E27FC236}">
                <a16:creationId xmlns:a16="http://schemas.microsoft.com/office/drawing/2014/main" id="{CE05A84C-699E-4C0A-8000-00A231DB720A}"/>
              </a:ext>
            </a:extLst>
          </p:cNvPr>
          <p:cNvSpPr/>
          <p:nvPr/>
        </p:nvSpPr>
        <p:spPr>
          <a:xfrm>
            <a:off x="318499" y="267128"/>
            <a:ext cx="11435137" cy="6133672"/>
          </a:xfrm>
          <a:prstGeom prst="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979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347471"/>
            <a:ext cx="11100816" cy="18013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A9437BF7-8B82-4AB9-836C-B3A2A7AFF882}"/>
              </a:ext>
            </a:extLst>
          </p:cNvPr>
          <p:cNvPicPr>
            <a:picLocks noChangeAspect="1"/>
          </p:cNvPicPr>
          <p:nvPr/>
        </p:nvPicPr>
        <p:blipFill rotWithShape="1">
          <a:blip r:embed="rId2"/>
          <a:srcRect t="4146" r="3" b="4150"/>
          <a:stretch/>
        </p:blipFill>
        <p:spPr>
          <a:xfrm>
            <a:off x="841248" y="2516777"/>
            <a:ext cx="6236208" cy="3660185"/>
          </a:xfrm>
          <a:prstGeom prst="rect">
            <a:avLst/>
          </a:prstGeom>
        </p:spPr>
      </p:pic>
      <p:sp>
        <p:nvSpPr>
          <p:cNvPr id="3" name="Content Placeholder 2">
            <a:extLst>
              <a:ext uri="{FF2B5EF4-FFF2-40B4-BE49-F238E27FC236}">
                <a16:creationId xmlns:a16="http://schemas.microsoft.com/office/drawing/2014/main" id="{FBF225C1-4175-414C-8D89-26ECF097A8B7}"/>
              </a:ext>
            </a:extLst>
          </p:cNvPr>
          <p:cNvSpPr>
            <a:spLocks noGrp="1"/>
          </p:cNvSpPr>
          <p:nvPr>
            <p:ph idx="1"/>
          </p:nvPr>
        </p:nvSpPr>
        <p:spPr>
          <a:xfrm>
            <a:off x="7546848" y="2338045"/>
            <a:ext cx="3803904" cy="3838918"/>
          </a:xfrm>
        </p:spPr>
        <p:txBody>
          <a:bodyPr anchor="ctr">
            <a:normAutofit fontScale="92500" lnSpcReduction="20000"/>
          </a:bodyPr>
          <a:lstStyle/>
          <a:p>
            <a:pPr marL="0" indent="0">
              <a:buNone/>
            </a:pPr>
            <a:r>
              <a:rPr lang="en-GB" sz="1700" b="1" dirty="0">
                <a:effectLst/>
                <a:latin typeface="Calibri" panose="020F0502020204030204" pitchFamily="34" charset="0"/>
                <a:ea typeface="Calibri" panose="020F0502020204030204" pitchFamily="34" charset="0"/>
                <a:cs typeface="Times New Roman" panose="02020603050405020304" pitchFamily="18" charset="0"/>
              </a:rPr>
              <a:t>Make A Difference – </a:t>
            </a:r>
            <a:r>
              <a:rPr lang="en-GB" sz="1700" i="1" dirty="0">
                <a:effectLst/>
                <a:latin typeface="Calibri" panose="020F0502020204030204" pitchFamily="34" charset="0"/>
                <a:ea typeface="Calibri" panose="020F0502020204030204" pitchFamily="34" charset="0"/>
                <a:cs typeface="Times New Roman" panose="02020603050405020304" pitchFamily="18" charset="0"/>
              </a:rPr>
              <a:t>Our overall aim is to improve the quality of life for children and young people with SEND across Bournemouth, Christchurch &amp; Poole.</a:t>
            </a:r>
          </a:p>
          <a:p>
            <a:pPr marL="0" indent="0">
              <a:buNone/>
            </a:pPr>
            <a:r>
              <a:rPr lang="en-GB" sz="1700" b="0" i="0" dirty="0">
                <a:effectLst/>
                <a:latin typeface="Calibri" panose="020F0502020204030204" pitchFamily="34" charset="0"/>
              </a:rPr>
              <a:t>Joining your local forum is a great way to keep your finger on the pulse, find new friends, share ideas, and make a difference.  </a:t>
            </a:r>
          </a:p>
          <a:p>
            <a:pPr marL="0" indent="0">
              <a:buNone/>
            </a:pPr>
            <a:r>
              <a:rPr lang="en-GB" sz="1700" b="0" i="0" dirty="0">
                <a:effectLst/>
                <a:latin typeface="Calibri" panose="020F0502020204030204" pitchFamily="34" charset="0"/>
              </a:rPr>
              <a:t>Sign up today</a:t>
            </a:r>
            <a:r>
              <a:rPr lang="en-GB" sz="1700" b="0" i="0" u="sng" dirty="0">
                <a:effectLst/>
                <a:latin typeface="Calibri" panose="020F0502020204030204" pitchFamily="34" charset="0"/>
              </a:rPr>
              <a:t> through the link on the website</a:t>
            </a:r>
            <a:r>
              <a:rPr lang="en-GB" sz="1700" b="0" i="0" dirty="0">
                <a:effectLst/>
                <a:latin typeface="Calibri" panose="020F0502020204030204" pitchFamily="34" charset="0"/>
              </a:rPr>
              <a:t> to receive regular information emails.  </a:t>
            </a:r>
          </a:p>
          <a:p>
            <a:pPr marL="0" indent="0">
              <a:buNone/>
            </a:pPr>
            <a:r>
              <a:rPr lang="en-GB" sz="1700" b="0" i="0" dirty="0">
                <a:effectLst/>
                <a:latin typeface="Calibri" panose="020F0502020204030204" pitchFamily="34" charset="0"/>
              </a:rPr>
              <a:t>Or, contact Parent Carers Together if you would like to discover more about becoming a volunteer.  T: 07852 422089</a:t>
            </a:r>
          </a:p>
          <a:p>
            <a:pPr marL="0" indent="0">
              <a:buNone/>
            </a:pPr>
            <a:r>
              <a:rPr lang="en-GB" sz="1700" b="0" i="0" dirty="0">
                <a:effectLst/>
                <a:latin typeface="Calibri" panose="020F0502020204030204" pitchFamily="34" charset="0"/>
              </a:rPr>
              <a:t> </a:t>
            </a:r>
            <a:r>
              <a:rPr lang="en-GB" sz="1700" b="0" i="0" u="none" strike="noStrike" dirty="0">
                <a:effectLst/>
                <a:latin typeface="Calibri" panose="020F0502020204030204" pitchFamily="34" charset="0"/>
                <a:hlinkClick r:id="rId3"/>
              </a:rPr>
              <a:t>www.parentstogether.org.</a:t>
            </a:r>
            <a:r>
              <a:rPr lang="en-GB" sz="1700" b="0" i="0" u="none" strike="noStrike">
                <a:effectLst/>
                <a:latin typeface="Calibri" panose="020F0502020204030204" pitchFamily="34" charset="0"/>
                <a:hlinkClick r:id="rId3"/>
              </a:rPr>
              <a:t>uk</a:t>
            </a:r>
            <a:r>
              <a:rPr lang="en-GB" sz="1700" b="0" i="0">
                <a:effectLst/>
                <a:latin typeface="Calibri" panose="020F0502020204030204" pitchFamily="34" charset="0"/>
              </a:rPr>
              <a:t> </a:t>
            </a:r>
          </a:p>
          <a:p>
            <a:pPr marL="0" indent="0">
              <a:buNone/>
            </a:pPr>
            <a:r>
              <a:rPr lang="en-GB" sz="1700" b="0" i="0" dirty="0">
                <a:effectLst/>
                <a:latin typeface="Calibri" panose="020F0502020204030204" pitchFamily="34" charset="0"/>
              </a:rPr>
              <a:t> </a:t>
            </a:r>
            <a:r>
              <a:rPr lang="en-GB" sz="1700" b="0" i="0" u="none" strike="noStrike" dirty="0">
                <a:effectLst/>
                <a:latin typeface="Calibri" panose="020F0502020204030204" pitchFamily="34" charset="0"/>
                <a:hlinkClick r:id="rId4"/>
              </a:rPr>
              <a:t>info@parentstogether.org.uk</a:t>
            </a:r>
            <a:r>
              <a:rPr lang="en-GB" sz="1700" b="0" i="0" u="none" strike="noStrike" dirty="0">
                <a:effectLst/>
                <a:latin typeface="Calibri" panose="020F0502020204030204" pitchFamily="34" charset="0"/>
              </a:rPr>
              <a:t>.</a:t>
            </a:r>
            <a:r>
              <a:rPr lang="en-GB" sz="1700" b="0" i="0" dirty="0">
                <a:effectLst/>
                <a:latin typeface="Calibri" panose="020F0502020204030204" pitchFamily="34" charset="0"/>
              </a:rPr>
              <a:t>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700" dirty="0"/>
          </a:p>
        </p:txBody>
      </p:sp>
      <p:sp>
        <p:nvSpPr>
          <p:cNvPr id="6" name="Rectangle 5">
            <a:extLst>
              <a:ext uri="{FF2B5EF4-FFF2-40B4-BE49-F238E27FC236}">
                <a16:creationId xmlns:a16="http://schemas.microsoft.com/office/drawing/2014/main" id="{27155B13-35E4-4EDF-BC69-6A6DA26E28C3}"/>
              </a:ext>
            </a:extLst>
          </p:cNvPr>
          <p:cNvSpPr/>
          <p:nvPr/>
        </p:nvSpPr>
        <p:spPr>
          <a:xfrm>
            <a:off x="560625" y="347471"/>
            <a:ext cx="11094722" cy="1801368"/>
          </a:xfrm>
          <a:prstGeom prst="rect">
            <a:avLst/>
          </a:prstGeom>
          <a:solidFill>
            <a:srgbClr val="C7E6A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30F28FD0-167C-4603-8095-46B2A7623F32}"/>
              </a:ext>
            </a:extLst>
          </p:cNvPr>
          <p:cNvSpPr/>
          <p:nvPr/>
        </p:nvSpPr>
        <p:spPr>
          <a:xfrm>
            <a:off x="215757" y="195209"/>
            <a:ext cx="11784459" cy="6482993"/>
          </a:xfrm>
          <a:prstGeom prst="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FCD06B6-E2F8-4ED6-9BCC-6F0D804466CF}"/>
              </a:ext>
            </a:extLst>
          </p:cNvPr>
          <p:cNvSpPr txBox="1"/>
          <p:nvPr/>
        </p:nvSpPr>
        <p:spPr>
          <a:xfrm>
            <a:off x="3143892" y="681038"/>
            <a:ext cx="6020656" cy="1323439"/>
          </a:xfrm>
          <a:prstGeom prst="rect">
            <a:avLst/>
          </a:prstGeom>
          <a:noFill/>
        </p:spPr>
        <p:txBody>
          <a:bodyPr wrap="square" rtlCol="0">
            <a:spAutoFit/>
          </a:bodyPr>
          <a:lstStyle/>
          <a:p>
            <a:pPr algn="ctr"/>
            <a:r>
              <a:rPr lang="en-GB" sz="8000" dirty="0"/>
              <a:t>JOIN US</a:t>
            </a:r>
          </a:p>
        </p:txBody>
      </p:sp>
    </p:spTree>
    <p:extLst>
      <p:ext uri="{BB962C8B-B14F-4D97-AF65-F5344CB8AC3E}">
        <p14:creationId xmlns:p14="http://schemas.microsoft.com/office/powerpoint/2010/main" val="2107616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60E9A6ED-B880-44EA-8D60-C9D3C82CC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E82818-D240-4E0B-AA36-21A3A8E6469C}"/>
              </a:ext>
            </a:extLst>
          </p:cNvPr>
          <p:cNvSpPr>
            <a:spLocks noGrp="1"/>
          </p:cNvSpPr>
          <p:nvPr>
            <p:ph type="title"/>
          </p:nvPr>
        </p:nvSpPr>
        <p:spPr>
          <a:xfrm>
            <a:off x="725130" y="957151"/>
            <a:ext cx="5170852" cy="762000"/>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4000" dirty="0"/>
              <a:t>What is a Parent Carer Forum?</a:t>
            </a:r>
            <a:br>
              <a:rPr lang="en-GB" sz="4000" dirty="0"/>
            </a:br>
            <a:r>
              <a:rPr kumimoji="0" lang="en-GB" sz="1800" b="0" i="0" u="sng" strike="noStrike" kern="1200" cap="none" spc="0" normalizeH="0" baseline="0" noProof="0" dirty="0">
                <a:ln>
                  <a:noFill/>
                </a:ln>
                <a:solidFill>
                  <a:srgbClr val="D13438"/>
                </a:solidFill>
                <a:effectLst/>
                <a:uLnTx/>
                <a:uFillTx/>
                <a:latin typeface="Calibri" panose="020F0502020204030204" pitchFamily="34" charset="0"/>
                <a:ea typeface="+mn-ea"/>
                <a:cs typeface="+mn-cs"/>
              </a:rPr>
              <a:t>Parent carer forums are all about empowering parent carers to have their say.  </a:t>
            </a:r>
            <a:b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GB" sz="4000" dirty="0"/>
          </a:p>
        </p:txBody>
      </p:sp>
      <p:sp>
        <p:nvSpPr>
          <p:cNvPr id="3" name="Content Placeholder 2">
            <a:extLst>
              <a:ext uri="{FF2B5EF4-FFF2-40B4-BE49-F238E27FC236}">
                <a16:creationId xmlns:a16="http://schemas.microsoft.com/office/drawing/2014/main" id="{3CE85204-C435-45E5-B870-99F79D1EC683}"/>
              </a:ext>
            </a:extLst>
          </p:cNvPr>
          <p:cNvSpPr>
            <a:spLocks noGrp="1"/>
          </p:cNvSpPr>
          <p:nvPr>
            <p:ph idx="1"/>
          </p:nvPr>
        </p:nvSpPr>
        <p:spPr>
          <a:xfrm>
            <a:off x="987268" y="2426604"/>
            <a:ext cx="4480082" cy="3364595"/>
          </a:xfrm>
        </p:spPr>
        <p:txBody>
          <a:bodyPr>
            <a:normAutofit fontScale="92500" lnSpcReduction="10000"/>
          </a:bodyPr>
          <a:lstStyle/>
          <a:p>
            <a:pPr marL="0" marR="0" lvl="0" indent="0" defTabSz="914400" rtl="0" eaLnBrk="1" fontAlgn="auto" latinLnBrk="0" hangingPunct="1">
              <a:spcBef>
                <a:spcPts val="1200"/>
              </a:spcBef>
              <a:spcAft>
                <a:spcPts val="0"/>
              </a:spcAft>
              <a:buClr>
                <a:srgbClr val="40BAD2"/>
              </a:buClr>
              <a:buSzTx/>
              <a:buNone/>
              <a:tabLst/>
              <a:defRPr/>
            </a:pPr>
            <a:r>
              <a:rPr kumimoji="0" lang="en-GB"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Parent Carer Forums are representative          local groups of parent carers of children &amp; young people aged 0-25 years and should include kinship carers, adoptive parents and foster carers. </a:t>
            </a:r>
          </a:p>
          <a:p>
            <a:pPr marL="0" marR="0" lvl="0" indent="0" defTabSz="914400" rtl="0" eaLnBrk="1" fontAlgn="auto" latinLnBrk="0" hangingPunct="1">
              <a:spcBef>
                <a:spcPts val="1200"/>
              </a:spcBef>
              <a:spcAft>
                <a:spcPts val="0"/>
              </a:spcAft>
              <a:buClr>
                <a:srgbClr val="40BAD2"/>
              </a:buClr>
              <a:buSzTx/>
              <a:buNone/>
              <a:tabLst/>
              <a:defRPr/>
            </a:pPr>
            <a:r>
              <a:rPr kumimoji="0" lang="en-GB"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They are a key strategic partner with their local authority, health and voluntary sector to ensure that local services and facilities better meet the needs of SEND children, young people and their families.</a:t>
            </a:r>
          </a:p>
          <a:p>
            <a:pPr marL="0" marR="0" lvl="0" indent="0" defTabSz="914400" rtl="0" eaLnBrk="1" fontAlgn="auto" latinLnBrk="0" hangingPunct="1">
              <a:spcBef>
                <a:spcPts val="1200"/>
              </a:spcBef>
              <a:spcAft>
                <a:spcPts val="0"/>
              </a:spcAft>
              <a:buClr>
                <a:srgbClr val="40BAD2"/>
              </a:buClr>
              <a:buSzTx/>
              <a:buFont typeface="Wingdings 2" pitchFamily="18" charset="2"/>
              <a:buNone/>
              <a:tabLst/>
              <a:defRPr/>
            </a:pPr>
            <a:r>
              <a:rPr kumimoji="0" lang="en-GB" sz="20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SEND Code of Practice 2015</a:t>
            </a:r>
          </a:p>
          <a:p>
            <a:pPr marL="0" indent="0">
              <a:buNone/>
            </a:pPr>
            <a:endParaRPr lang="en-GB" sz="2000" dirty="0"/>
          </a:p>
        </p:txBody>
      </p:sp>
      <p:pic>
        <p:nvPicPr>
          <p:cNvPr id="5" name="Picture 4">
            <a:extLst>
              <a:ext uri="{FF2B5EF4-FFF2-40B4-BE49-F238E27FC236}">
                <a16:creationId xmlns:a16="http://schemas.microsoft.com/office/drawing/2014/main" id="{20E0E1A4-3B2B-497B-929D-C9ECE193DEF3}"/>
              </a:ext>
            </a:extLst>
          </p:cNvPr>
          <p:cNvPicPr>
            <a:picLocks noChangeAspect="1"/>
          </p:cNvPicPr>
          <p:nvPr/>
        </p:nvPicPr>
        <p:blipFill rotWithShape="1">
          <a:blip r:embed="rId3"/>
          <a:srcRect r="5063" b="2"/>
          <a:stretch/>
        </p:blipFill>
        <p:spPr>
          <a:xfrm>
            <a:off x="6182944" y="557189"/>
            <a:ext cx="5170852" cy="5571898"/>
          </a:xfrm>
          <a:prstGeom prst="rect">
            <a:avLst/>
          </a:prstGeom>
          <a:effectLst/>
        </p:spPr>
      </p:pic>
      <p:sp>
        <p:nvSpPr>
          <p:cNvPr id="6" name="Rectangle: Rounded Corners 5">
            <a:extLst>
              <a:ext uri="{FF2B5EF4-FFF2-40B4-BE49-F238E27FC236}">
                <a16:creationId xmlns:a16="http://schemas.microsoft.com/office/drawing/2014/main" id="{C741E3C6-3A3C-42BE-90B3-7E0962217B37}"/>
              </a:ext>
            </a:extLst>
          </p:cNvPr>
          <p:cNvSpPr/>
          <p:nvPr/>
        </p:nvSpPr>
        <p:spPr>
          <a:xfrm>
            <a:off x="648930" y="307169"/>
            <a:ext cx="5170852" cy="1624037"/>
          </a:xfrm>
          <a:prstGeom prst="round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50948395-2348-4A50-B71E-A8D4D52EB886}"/>
              </a:ext>
            </a:extLst>
          </p:cNvPr>
          <p:cNvSpPr/>
          <p:nvPr/>
        </p:nvSpPr>
        <p:spPr>
          <a:xfrm>
            <a:off x="630144" y="2181226"/>
            <a:ext cx="5180245" cy="3947862"/>
          </a:xfrm>
          <a:prstGeom prst="round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93662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48C6-E5E1-41B1-964A-BFC8769AEF05}"/>
              </a:ext>
            </a:extLst>
          </p:cNvPr>
          <p:cNvSpPr>
            <a:spLocks noGrp="1"/>
          </p:cNvSpPr>
          <p:nvPr>
            <p:ph type="title"/>
          </p:nvPr>
        </p:nvSpPr>
        <p:spPr>
          <a:solidFill>
            <a:srgbClr val="C7E6A4"/>
          </a:solidFill>
        </p:spPr>
        <p:txBody>
          <a:bodyPr>
            <a:noAutofit/>
          </a:bodyPr>
          <a:lstStyle/>
          <a:p>
            <a:r>
              <a:rPr lang="en-GB" sz="3200" dirty="0"/>
              <a:t>Who are we?</a:t>
            </a:r>
            <a:br>
              <a:rPr lang="en-GB" sz="3200" dirty="0"/>
            </a:br>
            <a:r>
              <a:rPr lang="en-GB" sz="3200" dirty="0"/>
              <a:t>Parent Carers Together is the official forum for Bournemouth, Christchurch &amp; Poole.  </a:t>
            </a:r>
          </a:p>
        </p:txBody>
      </p:sp>
      <p:graphicFrame>
        <p:nvGraphicFramePr>
          <p:cNvPr id="5" name="Content Placeholder 2">
            <a:extLst>
              <a:ext uri="{FF2B5EF4-FFF2-40B4-BE49-F238E27FC236}">
                <a16:creationId xmlns:a16="http://schemas.microsoft.com/office/drawing/2014/main" id="{D7E0AFDC-14DD-4CE1-8653-D69E1AA46154}"/>
              </a:ext>
            </a:extLst>
          </p:cNvPr>
          <p:cNvGraphicFramePr>
            <a:graphicFrameLocks noGrp="1"/>
          </p:cNvGraphicFramePr>
          <p:nvPr>
            <p:ph idx="1"/>
            <p:extLst>
              <p:ext uri="{D42A27DB-BD31-4B8C-83A1-F6EECF244321}">
                <p14:modId xmlns:p14="http://schemas.microsoft.com/office/powerpoint/2010/main" val="34543233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4B1318D1-A3D8-4E56-9993-EE86BA96B02A}"/>
              </a:ext>
            </a:extLst>
          </p:cNvPr>
          <p:cNvSpPr txBox="1"/>
          <p:nvPr/>
        </p:nvSpPr>
        <p:spPr>
          <a:xfrm>
            <a:off x="1085636" y="3785371"/>
            <a:ext cx="2581275" cy="1754326"/>
          </a:xfrm>
          <a:prstGeom prst="rect">
            <a:avLst/>
          </a:prstGeom>
          <a:noFill/>
        </p:spPr>
        <p:txBody>
          <a:bodyPr wrap="square" rtlCol="0">
            <a:spAutoFit/>
          </a:bodyPr>
          <a:lstStyle/>
          <a:p>
            <a:r>
              <a:rPr lang="en-GB" b="0" i="0" dirty="0">
                <a:solidFill>
                  <a:srgbClr val="333333"/>
                </a:solidFill>
                <a:effectLst/>
                <a:latin typeface="avenir-lt-w01_35-light1475496"/>
              </a:rPr>
              <a:t>to be a well informed, connected and empowered community of families of children with disabilities or additional needs.  </a:t>
            </a:r>
            <a:endParaRPr lang="en-GB" dirty="0"/>
          </a:p>
        </p:txBody>
      </p:sp>
      <p:sp>
        <p:nvSpPr>
          <p:cNvPr id="4" name="TextBox 3">
            <a:extLst>
              <a:ext uri="{FF2B5EF4-FFF2-40B4-BE49-F238E27FC236}">
                <a16:creationId xmlns:a16="http://schemas.microsoft.com/office/drawing/2014/main" id="{DC069BA7-5A7F-4C5C-9F16-76D1C3973D68}"/>
              </a:ext>
            </a:extLst>
          </p:cNvPr>
          <p:cNvSpPr txBox="1"/>
          <p:nvPr/>
        </p:nvSpPr>
        <p:spPr>
          <a:xfrm>
            <a:off x="4463691" y="3785371"/>
            <a:ext cx="3437082" cy="1477328"/>
          </a:xfrm>
          <a:prstGeom prst="rect">
            <a:avLst/>
          </a:prstGeom>
          <a:noFill/>
        </p:spPr>
        <p:txBody>
          <a:bodyPr wrap="square" rtlCol="0">
            <a:spAutoFit/>
          </a:bodyPr>
          <a:lstStyle/>
          <a:p>
            <a:r>
              <a:rPr lang="en-GB" dirty="0"/>
              <a:t>To raise awareness, influence change and empower parent carers to have a voice in how services for children with SEND are shaped and delivered locally.</a:t>
            </a:r>
          </a:p>
        </p:txBody>
      </p:sp>
      <p:sp>
        <p:nvSpPr>
          <p:cNvPr id="6" name="TextBox 5">
            <a:extLst>
              <a:ext uri="{FF2B5EF4-FFF2-40B4-BE49-F238E27FC236}">
                <a16:creationId xmlns:a16="http://schemas.microsoft.com/office/drawing/2014/main" id="{18D9D1AD-63D6-4D0E-B5E6-0D976F448CAC}"/>
              </a:ext>
            </a:extLst>
          </p:cNvPr>
          <p:cNvSpPr txBox="1"/>
          <p:nvPr/>
        </p:nvSpPr>
        <p:spPr>
          <a:xfrm>
            <a:off x="8883612" y="3785371"/>
            <a:ext cx="1861816" cy="1477328"/>
          </a:xfrm>
          <a:prstGeom prst="rect">
            <a:avLst/>
          </a:prstGeom>
          <a:noFill/>
        </p:spPr>
        <p:txBody>
          <a:bodyPr wrap="square" rtlCol="0">
            <a:spAutoFit/>
          </a:bodyPr>
          <a:lstStyle/>
          <a:p>
            <a:r>
              <a:rPr lang="en-GB" dirty="0"/>
              <a:t>Respect</a:t>
            </a:r>
          </a:p>
          <a:p>
            <a:r>
              <a:rPr lang="en-GB" dirty="0"/>
              <a:t>Empathy</a:t>
            </a:r>
          </a:p>
          <a:p>
            <a:r>
              <a:rPr lang="en-GB" dirty="0"/>
              <a:t>Integrity</a:t>
            </a:r>
          </a:p>
          <a:p>
            <a:r>
              <a:rPr lang="en-GB" dirty="0"/>
              <a:t>Accountability</a:t>
            </a:r>
          </a:p>
          <a:p>
            <a:r>
              <a:rPr lang="en-GB" dirty="0"/>
              <a:t>Leadership</a:t>
            </a:r>
          </a:p>
        </p:txBody>
      </p:sp>
    </p:spTree>
    <p:extLst>
      <p:ext uri="{BB962C8B-B14F-4D97-AF65-F5344CB8AC3E}">
        <p14:creationId xmlns:p14="http://schemas.microsoft.com/office/powerpoint/2010/main" val="1022532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CFA6B-D43A-8719-C309-0186E3F29F0B}"/>
              </a:ext>
            </a:extLst>
          </p:cNvPr>
          <p:cNvSpPr>
            <a:spLocks noGrp="1"/>
          </p:cNvSpPr>
          <p:nvPr>
            <p:ph type="title"/>
          </p:nvPr>
        </p:nvSpPr>
        <p:spPr>
          <a:solidFill>
            <a:srgbClr val="C7E6A4"/>
          </a:solidFill>
        </p:spPr>
        <p:txBody>
          <a:bodyPr/>
          <a:lstStyle/>
          <a:p>
            <a:r>
              <a:rPr lang="en-GB" sz="4400" dirty="0"/>
              <a:t>Not just Feedback but Full Participation and Co-production</a:t>
            </a:r>
            <a:endParaRPr lang="en-GB" dirty="0"/>
          </a:p>
        </p:txBody>
      </p:sp>
      <p:sp>
        <p:nvSpPr>
          <p:cNvPr id="3" name="Content Placeholder 2">
            <a:extLst>
              <a:ext uri="{FF2B5EF4-FFF2-40B4-BE49-F238E27FC236}">
                <a16:creationId xmlns:a16="http://schemas.microsoft.com/office/drawing/2014/main" id="{A206120C-9065-B846-AD39-6ED38C6246E3}"/>
              </a:ext>
            </a:extLst>
          </p:cNvPr>
          <p:cNvSpPr>
            <a:spLocks noGrp="1"/>
          </p:cNvSpPr>
          <p:nvPr>
            <p:ph idx="1"/>
          </p:nvPr>
        </p:nvSpPr>
        <p:spPr/>
        <p:txBody>
          <a:bodyPr/>
          <a:lstStyle/>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We are passionately working towards a future whereby parents and carers and professionals </a:t>
            </a:r>
            <a:r>
              <a:rPr lang="en-GB" sz="2800" i="1" spc="40" dirty="0">
                <a:solidFill>
                  <a:srgbClr val="1F1F1F"/>
                </a:solidFill>
                <a:effectLst/>
                <a:latin typeface="europa"/>
                <a:ea typeface="Calibri" panose="020F0502020204030204" pitchFamily="34" charset="0"/>
                <a:cs typeface="Times New Roman" panose="02020603050405020304" pitchFamily="18" charset="0"/>
              </a:rPr>
              <a:t>work together </a:t>
            </a:r>
            <a:r>
              <a:rPr lang="en-GB" sz="2800" spc="40" dirty="0">
                <a:solidFill>
                  <a:srgbClr val="1F1F1F"/>
                </a:solidFill>
                <a:effectLst/>
                <a:latin typeface="europa"/>
                <a:ea typeface="Calibri" panose="020F0502020204030204" pitchFamily="34" charset="0"/>
                <a:cs typeface="Times New Roman" panose="02020603050405020304" pitchFamily="18" charset="0"/>
              </a:rPr>
              <a:t>and develop service decisions that is made in an equal reciprocal relationship. </a:t>
            </a:r>
          </a:p>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We have been working closely with education, health and social care services in a positive and solutions-focused way with service leads and have made great strides in moving away from a one-way service delivery process or just consultation towards real co-production.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148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43B66-D75D-9A27-C423-99B3DF9BA16F}"/>
              </a:ext>
            </a:extLst>
          </p:cNvPr>
          <p:cNvSpPr>
            <a:spLocks noGrp="1"/>
          </p:cNvSpPr>
          <p:nvPr>
            <p:ph type="title"/>
          </p:nvPr>
        </p:nvSpPr>
        <p:spPr>
          <a:solidFill>
            <a:srgbClr val="C7E6A4"/>
          </a:solidFill>
        </p:spPr>
        <p:txBody>
          <a:bodyPr/>
          <a:lstStyle/>
          <a:p>
            <a:r>
              <a:rPr lang="en-GB" sz="4400" dirty="0"/>
              <a:t>Why is the Co-production of services important?</a:t>
            </a:r>
            <a:endParaRPr lang="en-GB" dirty="0"/>
          </a:p>
        </p:txBody>
      </p:sp>
      <p:sp>
        <p:nvSpPr>
          <p:cNvPr id="3" name="Content Placeholder 2">
            <a:extLst>
              <a:ext uri="{FF2B5EF4-FFF2-40B4-BE49-F238E27FC236}">
                <a16:creationId xmlns:a16="http://schemas.microsoft.com/office/drawing/2014/main" id="{D5737907-A40A-B325-2BA2-4DB014FFC69A}"/>
              </a:ext>
            </a:extLst>
          </p:cNvPr>
          <p:cNvSpPr>
            <a:spLocks noGrp="1"/>
          </p:cNvSpPr>
          <p:nvPr>
            <p:ph idx="1"/>
          </p:nvPr>
        </p:nvSpPr>
        <p:spPr/>
        <p:txBody>
          <a:bodyPr/>
          <a:lstStyle/>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When those who use services are involved in the commission, design and delivery of services, those services really meet the needs of those who  use them. </a:t>
            </a:r>
          </a:p>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When </a:t>
            </a:r>
            <a:r>
              <a:rPr lang="en-GB" spc="40" dirty="0">
                <a:solidFill>
                  <a:srgbClr val="1F1F1F"/>
                </a:solidFill>
                <a:latin typeface="europa"/>
                <a:ea typeface="Calibri" panose="020F0502020204030204" pitchFamily="34" charset="0"/>
                <a:cs typeface="Times New Roman" panose="02020603050405020304" pitchFamily="18" charset="0"/>
              </a:rPr>
              <a:t>p</a:t>
            </a:r>
            <a:r>
              <a:rPr lang="en-GB" sz="2800" spc="40" dirty="0">
                <a:solidFill>
                  <a:srgbClr val="1F1F1F"/>
                </a:solidFill>
                <a:effectLst/>
                <a:latin typeface="europa"/>
                <a:ea typeface="Calibri" panose="020F0502020204030204" pitchFamily="34" charset="0"/>
                <a:cs typeface="Times New Roman" panose="02020603050405020304" pitchFamily="18" charset="0"/>
              </a:rPr>
              <a:t>arents and carers don’t have services ‘done to them’ but can take an active part in the process they are empowered and have confidence in services. </a:t>
            </a:r>
          </a:p>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Feeling more empowered decreases frustrations, isolation and has an immensely positive impact on decreasing health and mental health issues and increasing wellbeing.</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28598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8A0-8A7D-AA3F-426A-F766779B0778}"/>
              </a:ext>
            </a:extLst>
          </p:cNvPr>
          <p:cNvSpPr>
            <a:spLocks noGrp="1"/>
          </p:cNvSpPr>
          <p:nvPr>
            <p:ph type="title"/>
          </p:nvPr>
        </p:nvSpPr>
        <p:spPr>
          <a:solidFill>
            <a:srgbClr val="C7E6A4"/>
          </a:solidFill>
        </p:spPr>
        <p:txBody>
          <a:bodyPr/>
          <a:lstStyle/>
          <a:p>
            <a:r>
              <a:rPr lang="en-GB" sz="4400" dirty="0"/>
              <a:t>Services benefit from Co-production too!</a:t>
            </a:r>
            <a:endParaRPr lang="en-GB" dirty="0"/>
          </a:p>
        </p:txBody>
      </p:sp>
      <p:sp>
        <p:nvSpPr>
          <p:cNvPr id="3" name="Content Placeholder 2">
            <a:extLst>
              <a:ext uri="{FF2B5EF4-FFF2-40B4-BE49-F238E27FC236}">
                <a16:creationId xmlns:a16="http://schemas.microsoft.com/office/drawing/2014/main" id="{D92E0E53-224B-7A49-123F-89F6D79EC00D}"/>
              </a:ext>
            </a:extLst>
          </p:cNvPr>
          <p:cNvSpPr>
            <a:spLocks noGrp="1"/>
          </p:cNvSpPr>
          <p:nvPr>
            <p:ph idx="1"/>
          </p:nvPr>
        </p:nvSpPr>
        <p:spPr/>
        <p:txBody>
          <a:bodyPr/>
          <a:lstStyle/>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Co-production is a two-way process as are the benefits. </a:t>
            </a:r>
          </a:p>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Services such as Education, Health and Social Care who work with us co-productively have and will find that their services meet the needs of those it is designed to serve. </a:t>
            </a:r>
          </a:p>
          <a:p>
            <a:pPr marL="0" indent="0">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Satisfaction in delivery and experience is greatly improved and is more consistent rather than pockets of satisfaction and good practice here and there. Conversely, parents and carers come to understand the pressures and challenges that services face and are able to contribute towards positive solutions to enable services to meet these challenges.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3512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3657600"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815247-5C2D-40C2-A753-72C3D32AA4DF}"/>
              </a:ext>
            </a:extLst>
          </p:cNvPr>
          <p:cNvSpPr>
            <a:spLocks noGrp="1"/>
          </p:cNvSpPr>
          <p:nvPr>
            <p:ph type="title"/>
          </p:nvPr>
        </p:nvSpPr>
        <p:spPr>
          <a:xfrm>
            <a:off x="594360" y="637125"/>
            <a:ext cx="3163448" cy="5256371"/>
          </a:xfrm>
        </p:spPr>
        <p:txBody>
          <a:bodyPr>
            <a:normAutofit/>
          </a:bodyPr>
          <a:lstStyle/>
          <a:p>
            <a:r>
              <a:rPr lang="en-GB" dirty="0"/>
              <a:t>What we do</a:t>
            </a:r>
            <a:br>
              <a:rPr lang="en-GB" dirty="0"/>
            </a:br>
            <a:r>
              <a:rPr lang="en-GB" sz="3100" dirty="0"/>
              <a:t>Our aim is to provide mutual support, share information and influence policy and practice. We support families by:</a:t>
            </a:r>
          </a:p>
        </p:txBody>
      </p:sp>
      <p:sp>
        <p:nvSpPr>
          <p:cNvPr id="4" name="Rectangle 3">
            <a:extLst>
              <a:ext uri="{FF2B5EF4-FFF2-40B4-BE49-F238E27FC236}">
                <a16:creationId xmlns:a16="http://schemas.microsoft.com/office/drawing/2014/main" id="{4629A6A2-5E79-433B-BD54-C8ACDCFDA171}"/>
              </a:ext>
            </a:extLst>
          </p:cNvPr>
          <p:cNvSpPr/>
          <p:nvPr/>
        </p:nvSpPr>
        <p:spPr>
          <a:xfrm>
            <a:off x="188359" y="174157"/>
            <a:ext cx="11815281" cy="6380252"/>
          </a:xfrm>
          <a:prstGeom prst="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Content Placeholder 2">
            <a:extLst>
              <a:ext uri="{FF2B5EF4-FFF2-40B4-BE49-F238E27FC236}">
                <a16:creationId xmlns:a16="http://schemas.microsoft.com/office/drawing/2014/main" id="{7B6626CB-E9C5-4EEF-AA11-D576AF8BB862}"/>
              </a:ext>
            </a:extLst>
          </p:cNvPr>
          <p:cNvGraphicFramePr>
            <a:graphicFrameLocks noGrp="1"/>
          </p:cNvGraphicFramePr>
          <p:nvPr>
            <p:ph idx="1"/>
            <p:extLst>
              <p:ext uri="{D42A27DB-BD31-4B8C-83A1-F6EECF244321}">
                <p14:modId xmlns:p14="http://schemas.microsoft.com/office/powerpoint/2010/main" val="1625096965"/>
              </p:ext>
            </p:extLst>
          </p:nvPr>
        </p:nvGraphicFramePr>
        <p:xfrm>
          <a:off x="4174439" y="303591"/>
          <a:ext cx="7240043"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224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1360-CD38-9E41-153A-6779D3D2D233}"/>
              </a:ext>
            </a:extLst>
          </p:cNvPr>
          <p:cNvSpPr>
            <a:spLocks noGrp="1"/>
          </p:cNvSpPr>
          <p:nvPr>
            <p:ph type="title"/>
          </p:nvPr>
        </p:nvSpPr>
        <p:spPr>
          <a:solidFill>
            <a:srgbClr val="C7E6A4"/>
          </a:solidFill>
        </p:spPr>
        <p:txBody>
          <a:bodyPr/>
          <a:lstStyle/>
          <a:p>
            <a:r>
              <a:rPr lang="en-GB" sz="4400" dirty="0"/>
              <a:t>Our Goal: Representing the Collective Parent Carer Voice</a:t>
            </a:r>
            <a:endParaRPr lang="en-GB" dirty="0"/>
          </a:p>
        </p:txBody>
      </p:sp>
      <p:sp>
        <p:nvSpPr>
          <p:cNvPr id="3" name="Content Placeholder 2">
            <a:extLst>
              <a:ext uri="{FF2B5EF4-FFF2-40B4-BE49-F238E27FC236}">
                <a16:creationId xmlns:a16="http://schemas.microsoft.com/office/drawing/2014/main" id="{1EA58E73-E290-7944-E596-E6BDA5838821}"/>
              </a:ext>
            </a:extLst>
          </p:cNvPr>
          <p:cNvSpPr>
            <a:spLocks noGrp="1"/>
          </p:cNvSpPr>
          <p:nvPr>
            <p:ph idx="1"/>
          </p:nvPr>
        </p:nvSpPr>
        <p:spPr>
          <a:xfrm>
            <a:off x="838200" y="1964521"/>
            <a:ext cx="10515600" cy="4351338"/>
          </a:xfrm>
        </p:spPr>
        <p:txBody>
          <a:bodyPr>
            <a:normAutofit fontScale="92500" lnSpcReduction="10000"/>
          </a:bodyPr>
          <a:lstStyle/>
          <a:p>
            <a:pPr marL="0" indent="0">
              <a:lnSpc>
                <a:spcPct val="107000"/>
              </a:lnSpc>
              <a:spcAft>
                <a:spcPts val="800"/>
              </a:spcAft>
              <a:buNone/>
            </a:pPr>
            <a:r>
              <a:rPr lang="en-GB" sz="2800" spc="40" dirty="0">
                <a:solidFill>
                  <a:srgbClr val="1F1F1F"/>
                </a:solidFill>
                <a:effectLst/>
                <a:latin typeface="europa"/>
                <a:ea typeface="Calibri" panose="020F0502020204030204" pitchFamily="34" charset="0"/>
                <a:cs typeface="Times New Roman" panose="02020603050405020304" pitchFamily="18" charset="0"/>
              </a:rPr>
              <a:t>Our goal is to make sure that the voices of all the Parents and Carers of all children with additional needs are heard. We represent </a:t>
            </a:r>
            <a:r>
              <a:rPr lang="en-GB" sz="2800" b="1" i="1" spc="40" dirty="0">
                <a:solidFill>
                  <a:srgbClr val="1F1F1F"/>
                </a:solidFill>
                <a:effectLst/>
                <a:latin typeface="europa"/>
                <a:ea typeface="Calibri" panose="020F0502020204030204" pitchFamily="34" charset="0"/>
                <a:cs typeface="Times New Roman" panose="02020603050405020304" pitchFamily="18" charset="0"/>
              </a:rPr>
              <a:t>the collective parent voice</a:t>
            </a:r>
            <a:r>
              <a:rPr lang="en-GB" sz="2800" spc="40" dirty="0">
                <a:solidFill>
                  <a:srgbClr val="1F1F1F"/>
                </a:solidFill>
                <a:effectLst/>
                <a:latin typeface="europa"/>
                <a:ea typeface="Calibri" panose="020F0502020204030204" pitchFamily="34" charset="0"/>
                <a:cs typeface="Times New Roman" panose="02020603050405020304" pitchFamily="18" charset="0"/>
              </a:rPr>
              <a:t>. We want to make sure that all Parents and Carers are given opportunities to feedback their views on SEND services such as </a:t>
            </a:r>
            <a:r>
              <a:rPr lang="en-GB" sz="2800" b="1" i="1" spc="40" dirty="0">
                <a:solidFill>
                  <a:srgbClr val="1F1F1F"/>
                </a:solidFill>
                <a:effectLst/>
                <a:latin typeface="europa"/>
                <a:ea typeface="Calibri" panose="020F0502020204030204" pitchFamily="34" charset="0"/>
                <a:cs typeface="Times New Roman" panose="02020603050405020304" pitchFamily="18" charset="0"/>
              </a:rPr>
              <a:t>Education, Health and Social Care</a:t>
            </a:r>
            <a:r>
              <a:rPr lang="en-GB" sz="2800" spc="40" dirty="0">
                <a:solidFill>
                  <a:srgbClr val="1F1F1F"/>
                </a:solidFill>
                <a:effectLst/>
                <a:latin typeface="europa"/>
                <a:ea typeface="Calibri" panose="020F0502020204030204" pitchFamily="34" charset="0"/>
                <a:cs typeface="Times New Roman" panose="02020603050405020304" pitchFamily="18" charset="0"/>
              </a:rPr>
              <a:t> in whatever way they are able. For example, by:</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SzPts val="1000"/>
              <a:buFont typeface="Symbol" panose="05050102010706020507" pitchFamily="18" charset="2"/>
              <a:buChar char=""/>
              <a:tabLst>
                <a:tab pos="457200" algn="l"/>
              </a:tabLst>
            </a:pPr>
            <a:r>
              <a:rPr lang="en-GB" sz="2800" b="1" spc="40" dirty="0">
                <a:solidFill>
                  <a:srgbClr val="A0C519"/>
                </a:solidFill>
                <a:effectLst/>
                <a:latin typeface="europa"/>
                <a:ea typeface="Calibri" panose="020F0502020204030204" pitchFamily="34" charset="0"/>
                <a:cs typeface="Times New Roman" panose="02020603050405020304" pitchFamily="18" charset="0"/>
              </a:rPr>
              <a:t>Completing online surveys</a:t>
            </a:r>
            <a:endParaRPr lang="en-GB" sz="2800" b="1" dirty="0">
              <a:solidFill>
                <a:srgbClr val="A0C519"/>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SzPts val="1000"/>
              <a:buFont typeface="Symbol" panose="05050102010706020507" pitchFamily="18" charset="2"/>
              <a:buChar char=""/>
              <a:tabLst>
                <a:tab pos="457200" algn="l"/>
              </a:tabLst>
            </a:pPr>
            <a:r>
              <a:rPr lang="en-GB" sz="2800" spc="40" dirty="0">
                <a:solidFill>
                  <a:srgbClr val="1F1F1F"/>
                </a:solidFill>
                <a:effectLst/>
                <a:latin typeface="europa"/>
                <a:ea typeface="Calibri" panose="020F0502020204030204" pitchFamily="34" charset="0"/>
                <a:cs typeface="Times New Roman" panose="02020603050405020304" pitchFamily="18" charset="0"/>
              </a:rPr>
              <a:t>Attending webinars</a:t>
            </a:r>
            <a:endParaRPr lang="en-GB" sz="2800" dirty="0">
              <a:solidFill>
                <a:srgbClr val="1F1F1F"/>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SzPts val="1000"/>
              <a:buFont typeface="Symbol" panose="05050102010706020507" pitchFamily="18" charset="2"/>
              <a:buChar char=""/>
              <a:tabLst>
                <a:tab pos="457200" algn="l"/>
              </a:tabLst>
            </a:pPr>
            <a:r>
              <a:rPr lang="en-GB" sz="2800" spc="40" dirty="0">
                <a:solidFill>
                  <a:srgbClr val="1F1F1F"/>
                </a:solidFill>
                <a:effectLst/>
                <a:latin typeface="europa"/>
                <a:ea typeface="Calibri" panose="020F0502020204030204" pitchFamily="34" charset="0"/>
                <a:cs typeface="Times New Roman" panose="02020603050405020304" pitchFamily="18" charset="0"/>
              </a:rPr>
              <a:t>Meetings and engagements events</a:t>
            </a:r>
            <a:endParaRPr lang="en-GB" sz="2800" dirty="0">
              <a:solidFill>
                <a:srgbClr val="1F1F1F"/>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Bef>
                <a:spcPts val="600"/>
              </a:spcBef>
              <a:spcAft>
                <a:spcPts val="600"/>
              </a:spcAft>
              <a:buSzPts val="1000"/>
              <a:buFont typeface="Symbol" panose="05050102010706020507" pitchFamily="18" charset="2"/>
              <a:buChar char=""/>
              <a:tabLst>
                <a:tab pos="457200" algn="l"/>
              </a:tabLst>
            </a:pPr>
            <a:r>
              <a:rPr lang="en-GB" sz="2800" spc="40" dirty="0">
                <a:solidFill>
                  <a:srgbClr val="1F1F1F"/>
                </a:solidFill>
                <a:effectLst/>
                <a:latin typeface="europa"/>
                <a:ea typeface="Calibri" panose="020F0502020204030204" pitchFamily="34" charset="0"/>
                <a:cs typeface="Times New Roman" panose="02020603050405020304" pitchFamily="18" charset="0"/>
              </a:rPr>
              <a:t>Online over</a:t>
            </a:r>
            <a:r>
              <a:rPr lang="en-GB" spc="40" dirty="0">
                <a:solidFill>
                  <a:srgbClr val="40AA4B"/>
                </a:solidFill>
                <a:latin typeface="europa"/>
                <a:ea typeface="Calibri" panose="020F0502020204030204" pitchFamily="34" charset="0"/>
                <a:cs typeface="Times New Roman" panose="02020603050405020304" pitchFamily="18" charset="0"/>
              </a:rPr>
              <a:t> </a:t>
            </a:r>
            <a:r>
              <a:rPr lang="en-GB" sz="2800" spc="40" dirty="0">
                <a:solidFill>
                  <a:srgbClr val="A0C519"/>
                </a:solidFill>
                <a:effectLst/>
                <a:latin typeface="europa"/>
                <a:ea typeface="Calibri" panose="020F0502020204030204" pitchFamily="34" charset="0"/>
                <a:cs typeface="Times New Roman" panose="02020603050405020304" pitchFamily="18" charset="0"/>
              </a:rPr>
              <a:t>Social Media </a:t>
            </a:r>
            <a:r>
              <a:rPr lang="en-GB" sz="2800" spc="40" dirty="0">
                <a:solidFill>
                  <a:srgbClr val="1F1F1F"/>
                </a:solidFill>
                <a:effectLst/>
                <a:latin typeface="europa"/>
                <a:ea typeface="Calibri" panose="020F0502020204030204" pitchFamily="34" charset="0"/>
                <a:cs typeface="Times New Roman" panose="02020603050405020304" pitchFamily="18" charset="0"/>
              </a:rPr>
              <a:t>and </a:t>
            </a:r>
            <a:r>
              <a:rPr lang="en-GB" sz="2800" spc="40" dirty="0">
                <a:solidFill>
                  <a:srgbClr val="A0C519"/>
                </a:solidFill>
                <a:effectLst/>
                <a:latin typeface="europa"/>
                <a:ea typeface="Calibri" panose="020F0502020204030204" pitchFamily="34" charset="0"/>
                <a:cs typeface="Times New Roman" panose="02020603050405020304" pitchFamily="18" charset="0"/>
              </a:rPr>
              <a:t>email</a:t>
            </a:r>
            <a:endParaRPr lang="en-GB" sz="2800" dirty="0">
              <a:solidFill>
                <a:srgbClr val="A0C519"/>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866051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361078B-696A-44D8-AB15-011101C23ED3}"/>
              </a:ext>
            </a:extLst>
          </p:cNvPr>
          <p:cNvPicPr>
            <a:picLocks noChangeAspect="1"/>
          </p:cNvPicPr>
          <p:nvPr/>
        </p:nvPicPr>
        <p:blipFill>
          <a:blip r:embed="rId2"/>
          <a:stretch>
            <a:fillRect/>
          </a:stretch>
        </p:blipFill>
        <p:spPr>
          <a:xfrm>
            <a:off x="391191" y="2282777"/>
            <a:ext cx="3346994" cy="2145978"/>
          </a:xfrm>
          <a:prstGeom prst="rect">
            <a:avLst/>
          </a:prstGeom>
        </p:spPr>
      </p:pic>
      <p:sp>
        <p:nvSpPr>
          <p:cNvPr id="4" name="TextBox 3">
            <a:extLst>
              <a:ext uri="{FF2B5EF4-FFF2-40B4-BE49-F238E27FC236}">
                <a16:creationId xmlns:a16="http://schemas.microsoft.com/office/drawing/2014/main" id="{0631C90C-227F-45E7-969B-80D914E3847A}"/>
              </a:ext>
            </a:extLst>
          </p:cNvPr>
          <p:cNvSpPr txBox="1"/>
          <p:nvPr/>
        </p:nvSpPr>
        <p:spPr>
          <a:xfrm>
            <a:off x="4990672" y="868503"/>
            <a:ext cx="6097712"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Not everyone wants to be a rep</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6" name="TextBox 5">
            <a:extLst>
              <a:ext uri="{FF2B5EF4-FFF2-40B4-BE49-F238E27FC236}">
                <a16:creationId xmlns:a16="http://schemas.microsoft.com/office/drawing/2014/main" id="{8E338A76-D671-49E2-B576-D7F24D2C3E82}"/>
              </a:ext>
            </a:extLst>
          </p:cNvPr>
          <p:cNvSpPr txBox="1"/>
          <p:nvPr/>
        </p:nvSpPr>
        <p:spPr>
          <a:xfrm>
            <a:off x="3787948" y="1606912"/>
            <a:ext cx="7695344" cy="4401205"/>
          </a:xfrm>
          <a:prstGeom prst="rect">
            <a:avLst/>
          </a:prstGeom>
          <a:noFill/>
        </p:spPr>
        <p:txBody>
          <a:bodyPr wrap="square">
            <a:spAutoFit/>
          </a:bodyPr>
          <a:lstStyle/>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Some may choose to sit on the committee/steering group – some will take on ‘officer’ roles or</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Be an active parent rep – attending meetings with professionals to represent parents’ views</a:t>
            </a:r>
          </a:p>
          <a:p>
            <a:pPr indent="-228600" algn="l" rtl="0">
              <a:spcBef>
                <a:spcPts val="0"/>
              </a:spcBef>
              <a:spcAft>
                <a:spcPts val="0"/>
              </a:spcAft>
            </a:pPr>
            <a:r>
              <a:rPr lang="en-GB" sz="2000" b="1" i="0" u="none" strike="noStrike" dirty="0">
                <a:solidFill>
                  <a:srgbClr val="000000"/>
                </a:solidFill>
                <a:effectLst/>
                <a:latin typeface="Calibri" panose="020F0502020204030204" pitchFamily="34" charset="0"/>
                <a:cs typeface="Calibri" panose="020F0502020204030204" pitchFamily="34" charset="0"/>
              </a:rPr>
              <a:t>However, there are different ways to be involved, for example:</a:t>
            </a:r>
            <a:endParaRPr lang="en-GB" sz="2000" b="0" i="0" u="none" strike="noStrike" dirty="0">
              <a:solidFill>
                <a:srgbClr val="000000"/>
              </a:solidFill>
              <a:effectLst/>
              <a:latin typeface="Calibri" panose="020F0502020204030204" pitchFamily="34" charset="0"/>
              <a:cs typeface="Calibri" panose="020F0502020204030204" pitchFamily="34" charset="0"/>
            </a:endParaRP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Provide feedback on specific proposals/meetings/consultations</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Complete surveys</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Attend focus groups</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Provide information for case studies</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Attend participation events </a:t>
            </a:r>
            <a:r>
              <a:rPr lang="en-GB" sz="2000" b="0" i="0" u="none" strike="noStrike" dirty="0" err="1">
                <a:solidFill>
                  <a:srgbClr val="000000"/>
                </a:solidFill>
                <a:effectLst/>
                <a:latin typeface="Calibri" panose="020F0502020204030204" pitchFamily="34" charset="0"/>
                <a:cs typeface="Calibri" panose="020F0502020204030204" pitchFamily="34" charset="0"/>
              </a:rPr>
              <a:t>eg</a:t>
            </a:r>
            <a:r>
              <a:rPr lang="en-GB" sz="2000" b="0" i="0" u="none" strike="noStrike" dirty="0">
                <a:solidFill>
                  <a:srgbClr val="000000"/>
                </a:solidFill>
                <a:effectLst/>
                <a:latin typeface="Calibri" panose="020F0502020204030204" pitchFamily="34" charset="0"/>
                <a:cs typeface="Calibri" panose="020F0502020204030204" pitchFamily="34" charset="0"/>
              </a:rPr>
              <a:t> coffee mornings</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Interact on social media</a:t>
            </a:r>
          </a:p>
          <a:p>
            <a:pPr indent="-228600"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Receive forum newsletter</a:t>
            </a:r>
          </a:p>
          <a:p>
            <a:pPr algn="l" rtl="0">
              <a:spcBef>
                <a:spcPts val="0"/>
              </a:spcBef>
              <a:spcAft>
                <a:spcPts val="0"/>
              </a:spcAft>
            </a:pPr>
            <a:r>
              <a:rPr lang="en-GB" sz="2000" b="0" i="0" u="none" strike="noStrike" dirty="0">
                <a:solidFill>
                  <a:srgbClr val="000000"/>
                </a:solidFill>
                <a:effectLst/>
                <a:latin typeface="Calibri" panose="020F0502020204030204" pitchFamily="34" charset="0"/>
                <a:cs typeface="Calibri" panose="020F0502020204030204" pitchFamily="34" charset="0"/>
              </a:rPr>
              <a:t>People may change how they are involved with the forum at different times due to their own individual circumstances</a:t>
            </a:r>
          </a:p>
        </p:txBody>
      </p:sp>
      <p:sp>
        <p:nvSpPr>
          <p:cNvPr id="7" name="Rectangle 6">
            <a:extLst>
              <a:ext uri="{FF2B5EF4-FFF2-40B4-BE49-F238E27FC236}">
                <a16:creationId xmlns:a16="http://schemas.microsoft.com/office/drawing/2014/main" id="{76461371-1715-4FA1-A9BD-E4426EB2EDD1}"/>
              </a:ext>
            </a:extLst>
          </p:cNvPr>
          <p:cNvSpPr/>
          <p:nvPr/>
        </p:nvSpPr>
        <p:spPr>
          <a:xfrm>
            <a:off x="226030" y="195209"/>
            <a:ext cx="11774186" cy="6400800"/>
          </a:xfrm>
          <a:prstGeom prst="rect">
            <a:avLst/>
          </a:prstGeom>
          <a:noFill/>
          <a:ln w="38100">
            <a:solidFill>
              <a:srgbClr val="C7E6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397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1436</Words>
  <Application>Microsoft Office PowerPoint</Application>
  <PresentationFormat>Widescreen</PresentationFormat>
  <Paragraphs>104</Paragraphs>
  <Slides>12</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Arial</vt:lpstr>
      <vt:lpstr>avenir-lt-w01_35-light1475496</vt:lpstr>
      <vt:lpstr>Calibri</vt:lpstr>
      <vt:lpstr>Calibri Light</vt:lpstr>
      <vt:lpstr>europa</vt:lpstr>
      <vt:lpstr>Inter</vt:lpstr>
      <vt:lpstr>Oxygen</vt:lpstr>
      <vt:lpstr>Raleway</vt:lpstr>
      <vt:lpstr>Segoe UI</vt:lpstr>
      <vt:lpstr>Symbol</vt:lpstr>
      <vt:lpstr>Wingdings 2</vt:lpstr>
      <vt:lpstr>Office Theme</vt:lpstr>
      <vt:lpstr>An Introduction</vt:lpstr>
      <vt:lpstr>What is a Parent Carer Forum? Parent carer forums are all about empowering parent carers to have their say.   </vt:lpstr>
      <vt:lpstr>Who are we? Parent Carers Together is the official forum for Bournemouth, Christchurch &amp; Poole.  </vt:lpstr>
      <vt:lpstr>Not just Feedback but Full Participation and Co-production</vt:lpstr>
      <vt:lpstr>Why is the Co-production of services important?</vt:lpstr>
      <vt:lpstr>Services benefit from Co-production too!</vt:lpstr>
      <vt:lpstr>What we do Our aim is to provide mutual support, share information and influence policy and practice. We support families by:</vt:lpstr>
      <vt:lpstr>Our Goal: Representing the Collective Parent Carer Voice</vt:lpstr>
      <vt:lpstr>PowerPoint Presentation</vt:lpstr>
      <vt:lpstr>PCT representatives </vt:lpstr>
      <vt:lpstr>Our members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dc:title>
  <dc:creator>LOUISE MIDDLETON</dc:creator>
  <cp:lastModifiedBy>Beth Callis</cp:lastModifiedBy>
  <cp:revision>8</cp:revision>
  <dcterms:created xsi:type="dcterms:W3CDTF">2020-11-14T16:04:07Z</dcterms:created>
  <dcterms:modified xsi:type="dcterms:W3CDTF">2022-10-18T09:27:19Z</dcterms:modified>
</cp:coreProperties>
</file>